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15"/>
  </p:handoutMasterIdLst>
  <p:sldIdLst>
    <p:sldId id="256" r:id="rId2"/>
    <p:sldId id="266" r:id="rId3"/>
    <p:sldId id="267" r:id="rId4"/>
    <p:sldId id="269" r:id="rId5"/>
    <p:sldId id="257" r:id="rId6"/>
    <p:sldId id="259" r:id="rId7"/>
    <p:sldId id="260" r:id="rId8"/>
    <p:sldId id="261" r:id="rId9"/>
    <p:sldId id="262" r:id="rId10"/>
    <p:sldId id="263" r:id="rId11"/>
    <p:sldId id="265" r:id="rId12"/>
    <p:sldId id="271" r:id="rId13"/>
    <p:sldId id="274" r:id="rId1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4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64E5D4C-C597-42B1-8444-403ADEFA6B1E}" type="datetimeFigureOut">
              <a:rPr lang="en-US" smtClean="0"/>
              <a:pPr/>
              <a:t>12/16/2017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A55DE6EA-FF92-48A7-AD21-EF19DBDCCD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B07ECB0-CA73-4D13-8FD5-8146A2F44EEE}" type="datetimeFigureOut">
              <a:rPr lang="en-US" smtClean="0"/>
              <a:pPr/>
              <a:t>12/16/2017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70E19A9-50B4-45FA-8B9F-57250B2C3A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advClick="0" advTm="2147483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07ECB0-CA73-4D13-8FD5-8146A2F44EEE}" type="datetimeFigureOut">
              <a:rPr lang="en-US" smtClean="0"/>
              <a:pPr/>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E19A9-50B4-45FA-8B9F-57250B2C3A2D}" type="slidenum">
              <a:rPr lang="en-US" smtClean="0"/>
              <a:pPr/>
              <a:t>‹#›</a:t>
            </a:fld>
            <a:endParaRPr lang="en-US"/>
          </a:p>
        </p:txBody>
      </p:sp>
    </p:spTree>
  </p:cSld>
  <p:clrMapOvr>
    <a:masterClrMapping/>
  </p:clrMapOvr>
  <p:transition spd="med" advClick="0" advTm="2147483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B07ECB0-CA73-4D13-8FD5-8146A2F44EEE}" type="datetimeFigureOut">
              <a:rPr lang="en-US" smtClean="0"/>
              <a:pPr/>
              <a:t>12/16/2017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70E19A9-50B4-45FA-8B9F-57250B2C3A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advClick="0" advTm="2147483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B07ECB0-CA73-4D13-8FD5-8146A2F44EEE}" type="datetimeFigureOut">
              <a:rPr lang="en-US" smtClean="0"/>
              <a:pPr/>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70E19A9-50B4-45FA-8B9F-57250B2C3A2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advClick="0" advTm="2147483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B07ECB0-CA73-4D13-8FD5-8146A2F44EEE}" type="datetimeFigureOut">
              <a:rPr lang="en-US" smtClean="0"/>
              <a:pPr/>
              <a:t>12/16/2017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70E19A9-50B4-45FA-8B9F-57250B2C3A2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advClick="0" advTm="2147483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B07ECB0-CA73-4D13-8FD5-8146A2F44EEE}" type="datetimeFigureOut">
              <a:rPr lang="en-US" smtClean="0"/>
              <a:pPr/>
              <a:t>12/16/2017</a:t>
            </a:fld>
            <a:endParaRPr lang="en-US"/>
          </a:p>
        </p:txBody>
      </p:sp>
      <p:sp>
        <p:nvSpPr>
          <p:cNvPr id="10" name="Slide Number Placeholder 9"/>
          <p:cNvSpPr>
            <a:spLocks noGrp="1"/>
          </p:cNvSpPr>
          <p:nvPr>
            <p:ph type="sldNum" sz="quarter" idx="16"/>
          </p:nvPr>
        </p:nvSpPr>
        <p:spPr/>
        <p:txBody>
          <a:bodyPr rtlCol="0"/>
          <a:lstStyle/>
          <a:p>
            <a:fld id="{670E19A9-50B4-45FA-8B9F-57250B2C3A2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med" advClick="0" advTm="2147483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B07ECB0-CA73-4D13-8FD5-8146A2F44EEE}" type="datetimeFigureOut">
              <a:rPr lang="en-US" smtClean="0"/>
              <a:pPr/>
              <a:t>12/16/2017</a:t>
            </a:fld>
            <a:endParaRPr lang="en-US"/>
          </a:p>
        </p:txBody>
      </p:sp>
      <p:sp>
        <p:nvSpPr>
          <p:cNvPr id="12" name="Slide Number Placeholder 11"/>
          <p:cNvSpPr>
            <a:spLocks noGrp="1"/>
          </p:cNvSpPr>
          <p:nvPr>
            <p:ph type="sldNum" sz="quarter" idx="16"/>
          </p:nvPr>
        </p:nvSpPr>
        <p:spPr/>
        <p:txBody>
          <a:bodyPr rtlCol="0"/>
          <a:lstStyle/>
          <a:p>
            <a:fld id="{670E19A9-50B4-45FA-8B9F-57250B2C3A2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advClick="0" advTm="2147483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7ECB0-CA73-4D13-8FD5-8146A2F44EEE}" type="datetimeFigureOut">
              <a:rPr lang="en-US" smtClean="0"/>
              <a:pPr/>
              <a:t>12/16/2017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70E19A9-50B4-45FA-8B9F-57250B2C3A2D}" type="slidenum">
              <a:rPr lang="en-US" smtClean="0"/>
              <a:pPr/>
              <a:t>‹#›</a:t>
            </a:fld>
            <a:endParaRPr lang="en-US"/>
          </a:p>
        </p:txBody>
      </p:sp>
    </p:spTree>
  </p:cSld>
  <p:clrMapOvr>
    <a:masterClrMapping/>
  </p:clrMapOvr>
  <p:transition spd="med" advClick="0" advTm="2147483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7ECB0-CA73-4D13-8FD5-8146A2F44EEE}" type="datetimeFigureOut">
              <a:rPr lang="en-US" smtClean="0"/>
              <a:pPr/>
              <a:t>12/16/2017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70E19A9-50B4-45FA-8B9F-57250B2C3A2D}" type="slidenum">
              <a:rPr lang="en-US" smtClean="0"/>
              <a:pPr/>
              <a:t>‹#›</a:t>
            </a:fld>
            <a:endParaRPr lang="en-US"/>
          </a:p>
        </p:txBody>
      </p:sp>
    </p:spTree>
  </p:cSld>
  <p:clrMapOvr>
    <a:masterClrMapping/>
  </p:clrMapOvr>
  <p:transition spd="med" advClick="0" advTm="2147483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07ECB0-CA73-4D13-8FD5-8146A2F44EEE}" type="datetimeFigureOut">
              <a:rPr lang="en-US" smtClean="0"/>
              <a:pPr/>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70E19A9-50B4-45FA-8B9F-57250B2C3A2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advClick="0" advTm="2147483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B07ECB0-CA73-4D13-8FD5-8146A2F44EEE}" type="datetimeFigureOut">
              <a:rPr lang="en-US" smtClean="0"/>
              <a:pPr/>
              <a:t>12/16/2017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70E19A9-50B4-45FA-8B9F-57250B2C3A2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advClick="0" advTm="2147483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B07ECB0-CA73-4D13-8FD5-8146A2F44EEE}" type="datetimeFigureOut">
              <a:rPr lang="en-US" smtClean="0"/>
              <a:pPr/>
              <a:t>12/16/2017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70E19A9-50B4-45FA-8B9F-57250B2C3A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2147483000">
    <p:dissolve/>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panose="05000000000000000000"/>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panose="05000000000000000000"/>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panose="05000000000000000000"/>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panose="05000000000000000000"/>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26670"/>
            <a:ext cx="8763000" cy="2610485"/>
          </a:xfrm>
        </p:spPr>
        <p:txBody>
          <a:bodyPr>
            <a:normAutofit fontScale="90000"/>
          </a:bodyPr>
          <a:lstStyle/>
          <a:p>
            <a:pPr algn="ctr"/>
            <a:r>
              <a:rPr lang="en-US" sz="2400" b="1" dirty="0" smtClean="0">
                <a:latin typeface="Georgia" panose="02040502050405020303" pitchFamily="18" charset="0"/>
              </a:rPr>
              <a:t> ‘Foundation Course </a:t>
            </a:r>
            <a:br>
              <a:rPr lang="en-US" sz="2400" b="1" dirty="0" smtClean="0">
                <a:latin typeface="Georgia" panose="02040502050405020303" pitchFamily="18" charset="0"/>
              </a:rPr>
            </a:br>
            <a:r>
              <a:rPr lang="en-US" sz="2400" b="1" dirty="0" smtClean="0">
                <a:latin typeface="Georgia" panose="02040502050405020303" pitchFamily="18" charset="0"/>
              </a:rPr>
              <a:t>on </a:t>
            </a:r>
            <a:br>
              <a:rPr lang="en-US" sz="2400" b="1" dirty="0" smtClean="0">
                <a:latin typeface="Georgia" panose="02040502050405020303" pitchFamily="18" charset="0"/>
              </a:rPr>
            </a:br>
            <a:r>
              <a:rPr lang="en-US" sz="2400" b="1" dirty="0" smtClean="0">
                <a:latin typeface="Georgia" panose="02040502050405020303" pitchFamily="18" charset="0"/>
              </a:rPr>
              <a:t>Human Values &amp; Professional Ethics’</a:t>
            </a:r>
            <a:br>
              <a:rPr lang="en-US" sz="2400" b="1" dirty="0" smtClean="0">
                <a:latin typeface="Georgia" panose="02040502050405020303" pitchFamily="18" charset="0"/>
              </a:rPr>
            </a:br>
            <a:r>
              <a:rPr lang="en-US" sz="2400" b="1" dirty="0" smtClean="0">
                <a:latin typeface="Georgia" panose="02040502050405020303" pitchFamily="18" charset="0"/>
              </a:rPr>
              <a:t>Under teacher Training Program </a:t>
            </a:r>
            <a:br>
              <a:rPr lang="en-US" sz="2400" b="1" dirty="0" smtClean="0">
                <a:latin typeface="Georgia" panose="02040502050405020303" pitchFamily="18" charset="0"/>
              </a:rPr>
            </a:br>
            <a:r>
              <a:rPr lang="en-US" sz="2400" b="1" dirty="0" smtClean="0">
                <a:latin typeface="Georgia" panose="02040502050405020303" pitchFamily="18" charset="0"/>
              </a:rPr>
              <a:t>on </a:t>
            </a:r>
            <a:br>
              <a:rPr lang="en-US" sz="2400" b="1" dirty="0" smtClean="0">
                <a:latin typeface="Georgia" panose="02040502050405020303" pitchFamily="18" charset="0"/>
              </a:rPr>
            </a:br>
            <a:r>
              <a:rPr lang="en-US" sz="2400" b="1" dirty="0" smtClean="0">
                <a:latin typeface="Georgia" panose="02040502050405020303" pitchFamily="18" charset="0"/>
              </a:rPr>
              <a:t>Induction Program</a:t>
            </a:r>
            <a:r>
              <a:rPr lang="en-US" sz="2400" dirty="0" smtClean="0">
                <a:latin typeface="Georgia" panose="02040502050405020303" pitchFamily="18" charset="0"/>
              </a:rPr>
              <a:t/>
            </a:r>
            <a:br>
              <a:rPr lang="en-US" sz="2400" dirty="0" smtClean="0">
                <a:latin typeface="Georgia" panose="02040502050405020303" pitchFamily="18" charset="0"/>
              </a:rPr>
            </a:br>
            <a:endParaRPr lang="en-US" sz="2400" dirty="0">
              <a:latin typeface="Georgia" panose="02040502050405020303" pitchFamily="18" charset="0"/>
            </a:endParaRPr>
          </a:p>
        </p:txBody>
      </p:sp>
      <p:sp>
        <p:nvSpPr>
          <p:cNvPr id="3" name="Subtitle 2"/>
          <p:cNvSpPr>
            <a:spLocks noGrp="1"/>
          </p:cNvSpPr>
          <p:nvPr>
            <p:ph type="subTitle" idx="1"/>
          </p:nvPr>
        </p:nvSpPr>
        <p:spPr>
          <a:xfrm>
            <a:off x="2362200" y="6050036"/>
            <a:ext cx="6781800" cy="807963"/>
          </a:xfrm>
        </p:spPr>
        <p:txBody>
          <a:bodyPr>
            <a:normAutofit fontScale="62500" lnSpcReduction="20000"/>
          </a:bodyPr>
          <a:lstStyle/>
          <a:p>
            <a:r>
              <a:rPr lang="en-US" sz="3800" b="1" dirty="0" smtClean="0">
                <a:solidFill>
                  <a:srgbClr val="C00000"/>
                </a:solidFill>
                <a:latin typeface="Georgia" panose="02040502050405020303" pitchFamily="18" charset="0"/>
              </a:rPr>
              <a:t>(18</a:t>
            </a:r>
            <a:r>
              <a:rPr lang="en-US" sz="3800" b="1" baseline="30000" dirty="0" smtClean="0">
                <a:solidFill>
                  <a:srgbClr val="C00000"/>
                </a:solidFill>
                <a:latin typeface="Georgia" panose="02040502050405020303" pitchFamily="18" charset="0"/>
              </a:rPr>
              <a:t>th</a:t>
            </a:r>
            <a:r>
              <a:rPr lang="en-US" sz="3800" b="1" dirty="0" smtClean="0">
                <a:solidFill>
                  <a:srgbClr val="C00000"/>
                </a:solidFill>
                <a:latin typeface="Georgia" panose="02040502050405020303" pitchFamily="18" charset="0"/>
              </a:rPr>
              <a:t> December– 22</a:t>
            </a:r>
            <a:r>
              <a:rPr lang="en-US" sz="3800" b="1" baseline="30000" dirty="0" smtClean="0">
                <a:solidFill>
                  <a:srgbClr val="C00000"/>
                </a:solidFill>
                <a:latin typeface="Georgia" panose="02040502050405020303" pitchFamily="18" charset="0"/>
              </a:rPr>
              <a:t>nd</a:t>
            </a:r>
            <a:r>
              <a:rPr lang="en-US" sz="3800" b="1" dirty="0" smtClean="0">
                <a:solidFill>
                  <a:srgbClr val="C00000"/>
                </a:solidFill>
                <a:latin typeface="Georgia" panose="02040502050405020303" pitchFamily="18" charset="0"/>
              </a:rPr>
              <a:t>   December 2017)</a:t>
            </a:r>
            <a:r>
              <a:rPr lang="en-US" dirty="0" smtClean="0"/>
              <a:t/>
            </a:r>
            <a:br>
              <a:rPr lang="en-US" dirty="0" smtClean="0"/>
            </a:br>
            <a:endParaRPr lang="en-US" dirty="0"/>
          </a:p>
        </p:txBody>
      </p:sp>
      <p:pic>
        <p:nvPicPr>
          <p:cNvPr id="4" name="Picture 3" descr="clgbldg1"/>
          <p:cNvPicPr>
            <a:picLocks noChangeAspect="1"/>
          </p:cNvPicPr>
          <p:nvPr/>
        </p:nvPicPr>
        <p:blipFill>
          <a:blip r:embed="rId2" cstate="print"/>
          <a:stretch>
            <a:fillRect/>
          </a:stretch>
        </p:blipFill>
        <p:spPr>
          <a:xfrm>
            <a:off x="635" y="2421255"/>
            <a:ext cx="9142730" cy="3114675"/>
          </a:xfrm>
          <a:prstGeom prst="rect">
            <a:avLst/>
          </a:prstGeom>
        </p:spPr>
      </p:pic>
      <p:pic>
        <p:nvPicPr>
          <p:cNvPr id="6" name="Picture 5" descr="kdk-group-inst-logo"/>
          <p:cNvPicPr>
            <a:picLocks noChangeAspect="1"/>
          </p:cNvPicPr>
          <p:nvPr/>
        </p:nvPicPr>
        <p:blipFill>
          <a:blip r:embed="rId3" cstate="print"/>
          <a:srcRect r="60716"/>
          <a:stretch>
            <a:fillRect/>
          </a:stretch>
        </p:blipFill>
        <p:spPr>
          <a:xfrm>
            <a:off x="7911465" y="108585"/>
            <a:ext cx="1036955" cy="1022350"/>
          </a:xfrm>
          <a:prstGeom prst="rect">
            <a:avLst/>
          </a:prstGeom>
        </p:spPr>
      </p:pic>
      <p:pic>
        <p:nvPicPr>
          <p:cNvPr id="7" name="Picture 6" descr="logo"/>
          <p:cNvPicPr>
            <a:picLocks noChangeAspect="1"/>
          </p:cNvPicPr>
          <p:nvPr/>
        </p:nvPicPr>
        <p:blipFill>
          <a:blip r:embed="rId4" cstate="print"/>
          <a:stretch>
            <a:fillRect/>
          </a:stretch>
        </p:blipFill>
        <p:spPr>
          <a:xfrm>
            <a:off x="38100" y="76835"/>
            <a:ext cx="1275715" cy="826770"/>
          </a:xfrm>
          <a:prstGeom prst="rect">
            <a:avLst/>
          </a:prstGeom>
        </p:spPr>
      </p:pic>
      <p:sp>
        <p:nvSpPr>
          <p:cNvPr id="8" name="Text Box 7"/>
          <p:cNvSpPr txBox="1"/>
          <p:nvPr/>
        </p:nvSpPr>
        <p:spPr>
          <a:xfrm>
            <a:off x="-4445" y="5577205"/>
            <a:ext cx="9079730" cy="353943"/>
          </a:xfrm>
          <a:prstGeom prst="rect">
            <a:avLst/>
          </a:prstGeom>
          <a:noFill/>
        </p:spPr>
        <p:txBody>
          <a:bodyPr wrap="none" rtlCol="0">
            <a:spAutoFit/>
          </a:bodyPr>
          <a:lstStyle/>
          <a:p>
            <a:pPr algn="l"/>
            <a:r>
              <a:rPr lang="en-GB" altLang="en-US" sz="1700" b="1" dirty="0">
                <a:latin typeface="Verdana" panose="020B0604030504040204" charset="0"/>
              </a:rPr>
              <a:t>Venue: </a:t>
            </a:r>
            <a:r>
              <a:rPr lang="en-GB" altLang="en-US" sz="1700" b="1" dirty="0" err="1">
                <a:latin typeface="Verdana" panose="020B0604030504040204" charset="0"/>
              </a:rPr>
              <a:t>Karmavir</a:t>
            </a:r>
            <a:r>
              <a:rPr lang="en-GB" altLang="en-US" sz="1700" b="1" dirty="0">
                <a:latin typeface="Verdana" panose="020B0604030504040204" charset="0"/>
              </a:rPr>
              <a:t> </a:t>
            </a:r>
            <a:r>
              <a:rPr lang="en-GB" altLang="en-US" sz="1700" b="1" dirty="0" err="1">
                <a:latin typeface="Verdana" panose="020B0604030504040204" charset="0"/>
              </a:rPr>
              <a:t>Dadasaheb</a:t>
            </a:r>
            <a:r>
              <a:rPr lang="en-GB" altLang="en-US" sz="1700" b="1" dirty="0">
                <a:latin typeface="Verdana" panose="020B0604030504040204" charset="0"/>
              </a:rPr>
              <a:t> </a:t>
            </a:r>
            <a:r>
              <a:rPr lang="en-GB" altLang="en-US" sz="1700" b="1" dirty="0" err="1">
                <a:latin typeface="Verdana" panose="020B0604030504040204" charset="0"/>
              </a:rPr>
              <a:t>Kannamwar</a:t>
            </a:r>
            <a:r>
              <a:rPr lang="en-GB" altLang="en-US" sz="1700" b="1" dirty="0">
                <a:latin typeface="Verdana" panose="020B0604030504040204" charset="0"/>
              </a:rPr>
              <a:t> College of Engineering, Nagpur</a:t>
            </a:r>
          </a:p>
        </p:txBody>
      </p:sp>
    </p:spTree>
  </p:cSld>
  <p:clrMapOvr>
    <a:masterClrMapping/>
  </p:clrMapOvr>
  <p:transition spd="med" advClick="0" advTm="2147483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76200" y="318135"/>
            <a:ext cx="8153400" cy="990600"/>
          </a:xfrm>
        </p:spPr>
        <p:txBody>
          <a:bodyPr>
            <a:normAutofit/>
          </a:bodyPr>
          <a:lstStyle/>
          <a:p>
            <a: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t>Foundation Course on Human Values </a:t>
            </a:r>
            <a:b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br>
            <a: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t>&amp; Professional Ethics</a:t>
            </a:r>
            <a:endParaRPr lang="en-US" sz="2000" b="1" dirty="0">
              <a:latin typeface="Garamond" pitchFamily="18" charset="0"/>
            </a:endParaRPr>
          </a:p>
        </p:txBody>
      </p:sp>
      <p:sp>
        <p:nvSpPr>
          <p:cNvPr id="20481" name="Rectangle 1"/>
          <p:cNvSpPr>
            <a:spLocks noChangeArrowheads="1"/>
          </p:cNvSpPr>
          <p:nvPr/>
        </p:nvSpPr>
        <p:spPr bwMode="auto">
          <a:xfrm>
            <a:off x="76200" y="1597224"/>
            <a:ext cx="1790811" cy="615553"/>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600" b="1" i="0" u="none" strike="noStrike" cap="none" normalizeH="0" baseline="0" dirty="0" smtClean="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Schedule (Day-1)</a:t>
            </a:r>
            <a:endParaRPr kumimoji="0" lang="en-US" sz="9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Table 4"/>
          <p:cNvGraphicFramePr>
            <a:graphicFrameLocks noGrp="1"/>
          </p:cNvGraphicFramePr>
          <p:nvPr/>
        </p:nvGraphicFramePr>
        <p:xfrm>
          <a:off x="990600" y="1957705"/>
          <a:ext cx="7620000" cy="4611370"/>
        </p:xfrm>
        <a:graphic>
          <a:graphicData uri="http://schemas.openxmlformats.org/drawingml/2006/table">
            <a:tbl>
              <a:tblPr/>
              <a:tblGrid>
                <a:gridCol w="1268730"/>
                <a:gridCol w="390525"/>
                <a:gridCol w="1172845"/>
                <a:gridCol w="4787900"/>
              </a:tblGrid>
              <a:tr h="306705">
                <a:tc gridSpan="3">
                  <a:txBody>
                    <a:bodyPr/>
                    <a:lstStyle/>
                    <a:p>
                      <a:pPr marL="0" marR="0" algn="ctr" fontAlgn="auto">
                        <a:lnSpc>
                          <a:spcPct val="100000"/>
                        </a:lnSpc>
                        <a:spcBef>
                          <a:spcPts val="0"/>
                        </a:spcBef>
                        <a:spcAft>
                          <a:spcPts val="0"/>
                        </a:spcAft>
                      </a:pPr>
                      <a:r>
                        <a:rPr lang="en-US" sz="1600" b="1" dirty="0">
                          <a:latin typeface="Garamond" pitchFamily="18" charset="0"/>
                          <a:ea typeface="Calibri" panose="020F0502020204030204"/>
                          <a:cs typeface="Times New Roman" panose="02020603050405020304"/>
                        </a:rPr>
                        <a:t>Timings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fontAlgn="auto">
                        <a:lnSpc>
                          <a:spcPct val="100000"/>
                        </a:lnSpc>
                        <a:spcBef>
                          <a:spcPts val="0"/>
                        </a:spcBef>
                        <a:spcAft>
                          <a:spcPts val="0"/>
                        </a:spcAft>
                      </a:pPr>
                      <a:r>
                        <a:rPr lang="en-US" sz="1600" b="1">
                          <a:latin typeface="Garamond" pitchFamily="18" charset="0"/>
                          <a:ea typeface="Calibri" panose="020F0502020204030204"/>
                          <a:cs typeface="Times New Roman" panose="02020603050405020304"/>
                        </a:rPr>
                        <a:t>Details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30">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9:00 am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10:00 am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b="1" dirty="0">
                          <a:latin typeface="Garamond" pitchFamily="18" charset="0"/>
                          <a:ea typeface="Calibri" panose="020F0502020204030204"/>
                          <a:cs typeface="Times New Roman" panose="02020603050405020304"/>
                        </a:rPr>
                        <a:t>Registration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30">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10.00 am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11:00 am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GB" altLang="en-US" sz="1600" b="1" dirty="0">
                          <a:latin typeface="Garamond" pitchFamily="18" charset="0"/>
                          <a:ea typeface="Calibri" panose="020F0502020204030204"/>
                          <a:cs typeface="Times New Roman" panose="02020603050405020304"/>
                        </a:rPr>
                        <a:t>Starting of Session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095">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11:00 am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GB" altLang="en-US" sz="1600">
                          <a:latin typeface="Garamond" pitchFamily="18" charset="0"/>
                          <a:ea typeface="Calibri" panose="020F0502020204030204"/>
                          <a:cs typeface="Times New Roman" panose="02020603050405020304"/>
                        </a:rPr>
                        <a:t>12:00</a:t>
                      </a:r>
                      <a:r>
                        <a:rPr lang="en-US" sz="1600">
                          <a:latin typeface="Garamond" pitchFamily="18" charset="0"/>
                          <a:ea typeface="Calibri" panose="020F0502020204030204"/>
                          <a:cs typeface="Times New Roman" panose="02020603050405020304"/>
                        </a:rPr>
                        <a:t> </a:t>
                      </a:r>
                      <a:r>
                        <a:rPr lang="en-GB" altLang="en-US" sz="1600">
                          <a:latin typeface="Garamond" pitchFamily="18" charset="0"/>
                          <a:ea typeface="Calibri" panose="020F0502020204030204"/>
                          <a:cs typeface="Times New Roman" panose="02020603050405020304"/>
                        </a:rPr>
                        <a:t>noon</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b="1" dirty="0">
                          <a:latin typeface="Garamond" pitchFamily="18" charset="0"/>
                          <a:ea typeface="Calibri" panose="020F0502020204030204"/>
                          <a:cs typeface="Times New Roman" panose="02020603050405020304"/>
                          <a:sym typeface="+mn-ea"/>
                        </a:rPr>
                        <a:t>Inauguration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460">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1</a:t>
                      </a:r>
                      <a:r>
                        <a:rPr lang="en-GB" altLang="en-US" sz="1600">
                          <a:latin typeface="Garamond" pitchFamily="18" charset="0"/>
                          <a:ea typeface="Calibri" panose="020F0502020204030204"/>
                          <a:cs typeface="Times New Roman" panose="02020603050405020304"/>
                        </a:rPr>
                        <a:t>2</a:t>
                      </a:r>
                      <a:r>
                        <a:rPr lang="en-US" sz="1600">
                          <a:latin typeface="Garamond" pitchFamily="18" charset="0"/>
                          <a:ea typeface="Calibri" panose="020F0502020204030204"/>
                          <a:cs typeface="Times New Roman" panose="02020603050405020304"/>
                        </a:rPr>
                        <a:t>:15 am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1:00 pm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b="1" dirty="0">
                          <a:latin typeface="Garamond" pitchFamily="18" charset="0"/>
                          <a:ea typeface="Calibri" panose="020F0502020204030204"/>
                          <a:cs typeface="Times New Roman" panose="02020603050405020304"/>
                        </a:rPr>
                        <a:t>Key note speech by </a:t>
                      </a:r>
                      <a:r>
                        <a:rPr lang="en-US" sz="1600" b="1" dirty="0" smtClean="0">
                          <a:latin typeface="Garamond" pitchFamily="18" charset="0"/>
                          <a:ea typeface="Calibri" panose="020F0502020204030204"/>
                          <a:cs typeface="Times New Roman" panose="02020603050405020304"/>
                        </a:rPr>
                        <a:t>Expert</a:t>
                      </a:r>
                    </a:p>
                    <a:p>
                      <a:pPr marL="0" marR="0" algn="ctr" fontAlgn="auto">
                        <a:lnSpc>
                          <a:spcPct val="100000"/>
                        </a:lnSpc>
                        <a:spcBef>
                          <a:spcPts val="0"/>
                        </a:spcBef>
                        <a:spcAft>
                          <a:spcPts val="0"/>
                        </a:spcAft>
                      </a:pPr>
                      <a:r>
                        <a:rPr lang="en-US" sz="1600" b="1" dirty="0" smtClean="0">
                          <a:latin typeface="Garamond" pitchFamily="18" charset="0"/>
                          <a:ea typeface="Calibri" panose="020F0502020204030204"/>
                          <a:cs typeface="Times New Roman" panose="02020603050405020304"/>
                        </a:rPr>
                        <a:t> </a:t>
                      </a:r>
                      <a:r>
                        <a:rPr lang="en-US" sz="1600" b="1" dirty="0" err="1" smtClean="0">
                          <a:latin typeface="Garamond" pitchFamily="18" charset="0"/>
                          <a:ea typeface="Calibri" panose="020F0502020204030204"/>
                          <a:cs typeface="Times New Roman" panose="02020603050405020304"/>
                        </a:rPr>
                        <a:t>Devender</a:t>
                      </a:r>
                      <a:r>
                        <a:rPr lang="en-US" sz="1600" b="1" dirty="0" smtClean="0">
                          <a:latin typeface="Garamond" pitchFamily="18" charset="0"/>
                          <a:ea typeface="Calibri" panose="020F0502020204030204"/>
                          <a:cs typeface="Times New Roman" panose="02020603050405020304"/>
                        </a:rPr>
                        <a:t> Singh, from </a:t>
                      </a:r>
                      <a:r>
                        <a:rPr lang="en-US" sz="1600" b="1" dirty="0">
                          <a:latin typeface="Garamond" pitchFamily="18" charset="0"/>
                          <a:ea typeface="Calibri" panose="020F0502020204030204"/>
                          <a:cs typeface="Times New Roman" panose="02020603050405020304"/>
                        </a:rPr>
                        <a:t>IIT, BHU, Varanasi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095">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1:00 pm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2:00 pm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dirty="0">
                          <a:latin typeface="Garamond" pitchFamily="18" charset="0"/>
                          <a:ea typeface="Calibri" panose="020F0502020204030204"/>
                          <a:cs typeface="Times New Roman" panose="02020603050405020304"/>
                        </a:rPr>
                        <a:t>Lunch Break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30">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2:00 pm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3:30 pm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b="1" dirty="0">
                          <a:latin typeface="Garamond" pitchFamily="18" charset="0"/>
                          <a:ea typeface="Calibri" panose="020F0502020204030204"/>
                          <a:cs typeface="Times New Roman" panose="02020603050405020304"/>
                        </a:rPr>
                        <a:t>Session by </a:t>
                      </a:r>
                      <a:r>
                        <a:rPr lang="en-US" sz="1600" b="1" dirty="0" err="1">
                          <a:latin typeface="Garamond" pitchFamily="18" charset="0"/>
                          <a:ea typeface="Calibri" panose="020F0502020204030204"/>
                          <a:cs typeface="Times New Roman" panose="02020603050405020304"/>
                        </a:rPr>
                        <a:t>Mr</a:t>
                      </a:r>
                      <a:r>
                        <a:rPr lang="en-US" sz="1600" b="1" dirty="0">
                          <a:latin typeface="Garamond" pitchFamily="18" charset="0"/>
                          <a:ea typeface="Calibri" panose="020F0502020204030204"/>
                          <a:cs typeface="Times New Roman" panose="02020603050405020304"/>
                        </a:rPr>
                        <a:t> Ashok </a:t>
                      </a:r>
                      <a:r>
                        <a:rPr lang="en-US" sz="1600" b="1" dirty="0" err="1">
                          <a:latin typeface="Garamond" pitchFamily="18" charset="0"/>
                          <a:ea typeface="Calibri" panose="020F0502020204030204"/>
                          <a:cs typeface="Times New Roman" panose="02020603050405020304"/>
                        </a:rPr>
                        <a:t>Gopala</a:t>
                      </a:r>
                      <a:r>
                        <a:rPr lang="en-US" sz="1600" b="1" dirty="0">
                          <a:latin typeface="Garamond" pitchFamily="18" charset="0"/>
                          <a:ea typeface="Calibri" panose="020F0502020204030204"/>
                          <a:cs typeface="Times New Roman" panose="02020603050405020304"/>
                        </a:rPr>
                        <a:t>, </a:t>
                      </a:r>
                      <a:r>
                        <a:rPr lang="en-US" sz="1600" b="1" dirty="0" err="1" smtClean="0">
                          <a:latin typeface="Garamond" pitchFamily="18" charset="0"/>
                          <a:ea typeface="Calibri" panose="020F0502020204030204"/>
                          <a:cs typeface="Times New Roman" panose="02020603050405020304"/>
                        </a:rPr>
                        <a:t>Abhyuday</a:t>
                      </a:r>
                      <a:r>
                        <a:rPr lang="en-US" sz="1600" b="1" dirty="0" smtClean="0">
                          <a:latin typeface="Garamond" pitchFamily="18" charset="0"/>
                          <a:ea typeface="Calibri" panose="020F0502020204030204"/>
                          <a:cs typeface="Times New Roman" panose="02020603050405020304"/>
                        </a:rPr>
                        <a:t> </a:t>
                      </a:r>
                      <a:r>
                        <a:rPr lang="en-US" sz="1600" b="1" dirty="0" err="1">
                          <a:latin typeface="Garamond" pitchFamily="18" charset="0"/>
                          <a:ea typeface="Calibri" panose="020F0502020204030204"/>
                          <a:cs typeface="Times New Roman" panose="02020603050405020304"/>
                        </a:rPr>
                        <a:t>Santhan</a:t>
                      </a:r>
                      <a:r>
                        <a:rPr lang="en-US" sz="1600" b="1" dirty="0">
                          <a:latin typeface="Garamond" pitchFamily="18" charset="0"/>
                          <a:ea typeface="Calibri" panose="020F0502020204030204"/>
                          <a:cs typeface="Times New Roman" panose="02020603050405020304"/>
                        </a:rPr>
                        <a:t>, </a:t>
                      </a:r>
                      <a:r>
                        <a:rPr lang="en-US" sz="1600" b="1" dirty="0" err="1">
                          <a:latin typeface="Garamond" pitchFamily="18" charset="0"/>
                          <a:ea typeface="Calibri" panose="020F0502020204030204"/>
                          <a:cs typeface="Times New Roman" panose="02020603050405020304"/>
                        </a:rPr>
                        <a:t>Achoti</a:t>
                      </a:r>
                      <a:r>
                        <a:rPr lang="en-US" sz="1600" b="1" dirty="0">
                          <a:latin typeface="Garamond" pitchFamily="18" charset="0"/>
                          <a:ea typeface="Calibri" panose="020F0502020204030204"/>
                          <a:cs typeface="Times New Roman" panose="02020603050405020304"/>
                        </a:rPr>
                        <a:t>, Raipur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730">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3:30 pm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3:45 pm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dirty="0">
                          <a:latin typeface="Garamond" pitchFamily="18" charset="0"/>
                          <a:ea typeface="Calibri" panose="020F0502020204030204"/>
                          <a:cs typeface="Times New Roman" panose="02020603050405020304"/>
                        </a:rPr>
                        <a:t>Tea Break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095">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3:45 pm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a:latin typeface="Garamond" pitchFamily="18" charset="0"/>
                          <a:ea typeface="Calibri" panose="020F0502020204030204"/>
                          <a:cs typeface="Times New Roman" panose="02020603050405020304"/>
                        </a:rPr>
                        <a:t>5:00 pm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auto">
                        <a:lnSpc>
                          <a:spcPct val="100000"/>
                        </a:lnSpc>
                        <a:spcBef>
                          <a:spcPts val="0"/>
                        </a:spcBef>
                        <a:spcAft>
                          <a:spcPts val="0"/>
                        </a:spcAft>
                      </a:pPr>
                      <a:r>
                        <a:rPr lang="en-US" sz="1600" b="1" dirty="0">
                          <a:latin typeface="Garamond" pitchFamily="18" charset="0"/>
                          <a:ea typeface="Calibri" panose="020F0502020204030204"/>
                          <a:cs typeface="Times New Roman" panose="02020603050405020304"/>
                        </a:rPr>
                        <a:t>Session by </a:t>
                      </a:r>
                      <a:r>
                        <a:rPr lang="en-US" sz="1600" b="1" dirty="0" err="1">
                          <a:latin typeface="Garamond" pitchFamily="18" charset="0"/>
                          <a:ea typeface="Calibri" panose="020F0502020204030204"/>
                          <a:cs typeface="Times New Roman" panose="02020603050405020304"/>
                        </a:rPr>
                        <a:t>Mr</a:t>
                      </a:r>
                      <a:r>
                        <a:rPr lang="en-US" sz="1600" b="1" dirty="0">
                          <a:latin typeface="Garamond" pitchFamily="18" charset="0"/>
                          <a:ea typeface="Calibri" panose="020F0502020204030204"/>
                          <a:cs typeface="Times New Roman" panose="02020603050405020304"/>
                        </a:rPr>
                        <a:t> Ashok </a:t>
                      </a:r>
                      <a:r>
                        <a:rPr lang="en-US" sz="1600" b="1" dirty="0" err="1">
                          <a:latin typeface="Garamond" pitchFamily="18" charset="0"/>
                          <a:ea typeface="Calibri" panose="020F0502020204030204"/>
                          <a:cs typeface="Times New Roman" panose="02020603050405020304"/>
                        </a:rPr>
                        <a:t>Gopala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 name="Content Placeholder 1" descr="Foundation-Courses-Details"/>
          <p:cNvPicPr>
            <a:picLocks noGrp="1" noChangeAspect="1"/>
          </p:cNvPicPr>
          <p:nvPr>
            <p:ph sz="quarter" idx="1"/>
          </p:nvPr>
        </p:nvPicPr>
        <p:blipFill>
          <a:blip r:embed="rId2" cstate="print"/>
          <a:stretch>
            <a:fillRect/>
          </a:stretch>
        </p:blipFill>
        <p:spPr>
          <a:xfrm>
            <a:off x="6004560" y="0"/>
            <a:ext cx="3140710" cy="1306195"/>
          </a:xfrm>
          <a:prstGeom prst="rect">
            <a:avLst/>
          </a:prstGeom>
        </p:spPr>
      </p:pic>
    </p:spTree>
  </p:cSld>
  <p:clrMapOvr>
    <a:masterClrMapping/>
  </p:clrMapOvr>
  <p:transition spd="med" advClick="0" advTm="214748300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prstClr val="black"/>
                </a:solidFill>
                <a:latin typeface="Garamond" pitchFamily="18" charset="0"/>
                <a:ea typeface="Calibri" panose="020F0502020204030204" pitchFamily="34" charset="0"/>
                <a:cs typeface="Times New Roman" panose="02020603050405020304" pitchFamily="18" charset="0"/>
              </a:rPr>
              <a:t>Foundation Course on Human Values </a:t>
            </a:r>
            <a:br>
              <a:rPr lang="en-US" sz="2000" b="1" dirty="0" smtClean="0">
                <a:solidFill>
                  <a:prstClr val="black"/>
                </a:solidFill>
                <a:latin typeface="Garamond" pitchFamily="18" charset="0"/>
                <a:ea typeface="Calibri" panose="020F0502020204030204" pitchFamily="34" charset="0"/>
                <a:cs typeface="Times New Roman" panose="02020603050405020304" pitchFamily="18" charset="0"/>
              </a:rPr>
            </a:br>
            <a:r>
              <a:rPr lang="en-US" sz="2000" b="1" dirty="0" smtClean="0">
                <a:solidFill>
                  <a:prstClr val="black"/>
                </a:solidFill>
                <a:latin typeface="Garamond" pitchFamily="18" charset="0"/>
                <a:ea typeface="Calibri" panose="020F0502020204030204" pitchFamily="34" charset="0"/>
                <a:cs typeface="Times New Roman" panose="02020603050405020304" pitchFamily="18" charset="0"/>
              </a:rPr>
              <a:t>&amp; Professional Ethics</a:t>
            </a:r>
            <a:endParaRPr lang="en-US" dirty="0"/>
          </a:p>
        </p:txBody>
      </p:sp>
      <p:pic>
        <p:nvPicPr>
          <p:cNvPr id="3" name="Content Placeholder 2" descr="Foundation-Courses-Details"/>
          <p:cNvPicPr>
            <a:picLocks noChangeAspect="1"/>
          </p:cNvPicPr>
          <p:nvPr/>
        </p:nvPicPr>
        <p:blipFill>
          <a:blip r:embed="rId2" cstate="print"/>
          <a:stretch>
            <a:fillRect/>
          </a:stretch>
        </p:blipFill>
        <p:spPr>
          <a:xfrm>
            <a:off x="6004560" y="0"/>
            <a:ext cx="3140710" cy="1306195"/>
          </a:xfrm>
          <a:prstGeom prst="rect">
            <a:avLst/>
          </a:prstGeom>
        </p:spPr>
      </p:pic>
      <p:graphicFrame>
        <p:nvGraphicFramePr>
          <p:cNvPr id="5" name="Table 4"/>
          <p:cNvGraphicFramePr>
            <a:graphicFrameLocks noGrp="1"/>
          </p:cNvGraphicFramePr>
          <p:nvPr/>
        </p:nvGraphicFramePr>
        <p:xfrm>
          <a:off x="1" y="1524002"/>
          <a:ext cx="9144000" cy="5271901"/>
        </p:xfrm>
        <a:graphic>
          <a:graphicData uri="http://schemas.openxmlformats.org/drawingml/2006/table">
            <a:tbl>
              <a:tblPr firstRow="1" bandRow="1">
                <a:tableStyleId>{5C22544A-7EE6-4342-B048-85BDC9FD1C3A}</a:tableStyleId>
              </a:tblPr>
              <a:tblGrid>
                <a:gridCol w="4571999"/>
                <a:gridCol w="4572001"/>
              </a:tblGrid>
              <a:tr h="7424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Garamond" pitchFamily="18" charset="0"/>
                          <a:ea typeface="+mn-ea"/>
                          <a:cs typeface="+mn-cs"/>
                        </a:rPr>
                        <a:t>Organizing Committee: </a:t>
                      </a:r>
                    </a:p>
                    <a:p>
                      <a:pPr algn="ctr"/>
                      <a:endParaRPr lang="en-US" u="none" dirty="0"/>
                    </a:p>
                  </a:txBody>
                  <a:tcPr/>
                </a:tc>
                <a:tc>
                  <a:txBody>
                    <a:bodyPr/>
                    <a:lstStyle/>
                    <a:p>
                      <a:pPr algn="ctr"/>
                      <a:r>
                        <a:rPr lang="en-US" sz="2000" b="1" u="none" dirty="0" smtClean="0">
                          <a:solidFill>
                            <a:schemeClr val="tx1"/>
                          </a:solidFill>
                          <a:latin typeface="Garamond" pitchFamily="18" charset="0"/>
                        </a:rPr>
                        <a:t>Members:</a:t>
                      </a:r>
                      <a:endParaRPr lang="en-US" sz="2000" b="1" u="none" dirty="0">
                        <a:solidFill>
                          <a:schemeClr val="tx1"/>
                        </a:solidFill>
                        <a:latin typeface="Garamond" pitchFamily="18" charset="0"/>
                      </a:endParaRPr>
                    </a:p>
                  </a:txBody>
                  <a:tcPr/>
                </a:tc>
              </a:tr>
              <a:tr h="641218">
                <a:tc>
                  <a:txBody>
                    <a:bodyPr/>
                    <a:lstStyle/>
                    <a:p>
                      <a:r>
                        <a:rPr lang="en-US" sz="1600" b="1" dirty="0" smtClean="0">
                          <a:latin typeface="Garamond" pitchFamily="18" charset="0"/>
                        </a:rPr>
                        <a:t>Dr.</a:t>
                      </a:r>
                      <a:r>
                        <a:rPr lang="en-US" sz="1600" b="1" baseline="0" dirty="0" smtClean="0">
                          <a:latin typeface="Garamond" pitchFamily="18" charset="0"/>
                        </a:rPr>
                        <a:t> </a:t>
                      </a:r>
                      <a:r>
                        <a:rPr lang="en-US" sz="1600" b="1" baseline="0" dirty="0" err="1" smtClean="0">
                          <a:latin typeface="Garamond" pitchFamily="18" charset="0"/>
                        </a:rPr>
                        <a:t>D.P.Singh</a:t>
                      </a:r>
                      <a:r>
                        <a:rPr lang="en-US" sz="1600" b="1" baseline="0" dirty="0" smtClean="0">
                          <a:latin typeface="Garamond" pitchFamily="18" charset="0"/>
                        </a:rPr>
                        <a:t> (</a:t>
                      </a:r>
                      <a:r>
                        <a:rPr lang="en-US" sz="1600" b="1" baseline="0" dirty="0" err="1" smtClean="0">
                          <a:latin typeface="Garamond" pitchFamily="18" charset="0"/>
                        </a:rPr>
                        <a:t>Chairman&amp;Principal,KDKDCE,Nagpur</a:t>
                      </a:r>
                      <a:r>
                        <a:rPr lang="en-US" sz="1600" b="1" baseline="0" dirty="0" smtClean="0">
                          <a:latin typeface="Garamond" pitchFamily="18" charset="0"/>
                        </a:rPr>
                        <a:t>)</a:t>
                      </a:r>
                      <a:endParaRPr lang="en-US" sz="1600" b="1" dirty="0">
                        <a:latin typeface="Garamond" pitchFamily="18" charset="0"/>
                      </a:endParaRPr>
                    </a:p>
                  </a:txBody>
                  <a:tcPr/>
                </a:tc>
                <a:tc>
                  <a:txBody>
                    <a:bodyPr/>
                    <a:lstStyle/>
                    <a:p>
                      <a:r>
                        <a:rPr lang="en-US" sz="1600" b="1" dirty="0" err="1" smtClean="0">
                          <a:latin typeface="Garamond" pitchFamily="18" charset="0"/>
                        </a:rPr>
                        <a:t>Dr.Valsson</a:t>
                      </a:r>
                      <a:r>
                        <a:rPr lang="en-US" sz="1600" b="1" dirty="0" smtClean="0">
                          <a:latin typeface="Garamond" pitchFamily="18" charset="0"/>
                        </a:rPr>
                        <a:t> Varghese</a:t>
                      </a:r>
                      <a:r>
                        <a:rPr lang="en-US" sz="1600" b="1" baseline="0" dirty="0" smtClean="0">
                          <a:latin typeface="Garamond" pitchFamily="18" charset="0"/>
                        </a:rPr>
                        <a:t> (</a:t>
                      </a:r>
                      <a:r>
                        <a:rPr lang="en-US" sz="1600" b="1" baseline="0" dirty="0" err="1" smtClean="0">
                          <a:latin typeface="Garamond" pitchFamily="18" charset="0"/>
                        </a:rPr>
                        <a:t>HOD,Civil</a:t>
                      </a:r>
                      <a:r>
                        <a:rPr lang="en-US" sz="1600" b="1" baseline="0" dirty="0" smtClean="0">
                          <a:latin typeface="Garamond" pitchFamily="18" charset="0"/>
                        </a:rPr>
                        <a:t> </a:t>
                      </a:r>
                      <a:r>
                        <a:rPr lang="en-US" sz="1600" b="1" baseline="0" dirty="0" err="1" smtClean="0">
                          <a:latin typeface="Garamond" pitchFamily="18" charset="0"/>
                        </a:rPr>
                        <a:t>Engg.Dept</a:t>
                      </a:r>
                      <a:r>
                        <a:rPr lang="en-US" sz="1600" b="1" baseline="0" dirty="0" smtClean="0">
                          <a:latin typeface="Garamond" pitchFamily="18" charset="0"/>
                        </a:rPr>
                        <a:t>)</a:t>
                      </a:r>
                      <a:endParaRPr lang="en-US" sz="1600" b="1" dirty="0">
                        <a:latin typeface="Garamond" pitchFamily="18" charset="0"/>
                      </a:endParaRPr>
                    </a:p>
                  </a:txBody>
                  <a:tcPr/>
                </a:tc>
              </a:tr>
              <a:tr h="641218">
                <a:tc>
                  <a:txBody>
                    <a:bodyPr/>
                    <a:lstStyle/>
                    <a:p>
                      <a:r>
                        <a:rPr lang="en-US" sz="1600" b="1" dirty="0" err="1" smtClean="0">
                          <a:latin typeface="Garamond" pitchFamily="18" charset="0"/>
                        </a:rPr>
                        <a:t>Dr.A.M.Badar</a:t>
                      </a:r>
                      <a:r>
                        <a:rPr lang="en-US" sz="1600" b="1" dirty="0" smtClean="0">
                          <a:latin typeface="Garamond" pitchFamily="18" charset="0"/>
                        </a:rPr>
                        <a:t>(Co-</a:t>
                      </a:r>
                      <a:r>
                        <a:rPr lang="en-US" sz="1600" b="1" dirty="0" err="1" smtClean="0">
                          <a:latin typeface="Garamond" pitchFamily="18" charset="0"/>
                        </a:rPr>
                        <a:t>Chairman&amp;Vice</a:t>
                      </a:r>
                      <a:r>
                        <a:rPr lang="en-US" sz="1600" b="1" dirty="0" smtClean="0">
                          <a:latin typeface="Garamond" pitchFamily="18" charset="0"/>
                        </a:rPr>
                        <a:t>-</a:t>
                      </a:r>
                      <a:r>
                        <a:rPr lang="en-US" sz="1600" b="1" dirty="0" err="1" smtClean="0">
                          <a:latin typeface="Garamond" pitchFamily="18" charset="0"/>
                        </a:rPr>
                        <a:t>Principal,KDKCE,Nagpur</a:t>
                      </a:r>
                      <a:r>
                        <a:rPr lang="en-US" sz="1600" b="1" dirty="0" smtClean="0">
                          <a:latin typeface="Garamond" pitchFamily="18" charset="0"/>
                        </a:rPr>
                        <a:t>)</a:t>
                      </a:r>
                      <a:endParaRPr lang="en-US" sz="1600" b="1" dirty="0">
                        <a:latin typeface="Garamond" pitchFamily="18" charset="0"/>
                      </a:endParaRPr>
                    </a:p>
                  </a:txBody>
                  <a:tcPr/>
                </a:tc>
                <a:tc>
                  <a:txBody>
                    <a:bodyPr/>
                    <a:lstStyle/>
                    <a:p>
                      <a:r>
                        <a:rPr lang="en-US" sz="1600" b="1" dirty="0" err="1" smtClean="0">
                          <a:latin typeface="Garamond" pitchFamily="18" charset="0"/>
                        </a:rPr>
                        <a:t>Dr.S.S.Ambekar</a:t>
                      </a:r>
                      <a:r>
                        <a:rPr lang="en-US" sz="1600" b="1" baseline="0" dirty="0" smtClean="0">
                          <a:latin typeface="Garamond" pitchFamily="18" charset="0"/>
                        </a:rPr>
                        <a:t> (HOD, Electrical </a:t>
                      </a:r>
                      <a:r>
                        <a:rPr lang="en-US" sz="1600" b="1" baseline="0" dirty="0" err="1" smtClean="0">
                          <a:latin typeface="Garamond" pitchFamily="18" charset="0"/>
                        </a:rPr>
                        <a:t>Engg.Dept</a:t>
                      </a:r>
                      <a:r>
                        <a:rPr lang="en-US" sz="1600" b="1" baseline="0" dirty="0" smtClean="0">
                          <a:latin typeface="Garamond" pitchFamily="18" charset="0"/>
                        </a:rPr>
                        <a:t>)</a:t>
                      </a:r>
                      <a:endParaRPr lang="en-US" sz="1600" b="1" dirty="0">
                        <a:latin typeface="Garamond" pitchFamily="18" charset="0"/>
                      </a:endParaRPr>
                    </a:p>
                  </a:txBody>
                  <a:tcPr/>
                </a:tc>
              </a:tr>
              <a:tr h="641218">
                <a:tc>
                  <a:txBody>
                    <a:bodyPr/>
                    <a:lstStyle/>
                    <a:p>
                      <a:r>
                        <a:rPr lang="en-US" sz="1600" b="1" dirty="0" err="1" smtClean="0">
                          <a:latin typeface="Garamond" pitchFamily="18" charset="0"/>
                        </a:rPr>
                        <a:t>Dr.C.C.Handa</a:t>
                      </a:r>
                      <a:r>
                        <a:rPr lang="en-US" sz="1600" b="1" dirty="0" smtClean="0">
                          <a:latin typeface="Garamond" pitchFamily="18" charset="0"/>
                        </a:rPr>
                        <a:t> (Organizing Secretary)</a:t>
                      </a:r>
                      <a:endParaRPr lang="en-US" sz="1600" b="1" dirty="0">
                        <a:latin typeface="Garamond" pitchFamily="18" charset="0"/>
                      </a:endParaRPr>
                    </a:p>
                  </a:txBody>
                  <a:tcPr/>
                </a:tc>
                <a:tc>
                  <a:txBody>
                    <a:bodyPr/>
                    <a:lstStyle/>
                    <a:p>
                      <a:r>
                        <a:rPr lang="en-US" sz="1600" b="1" dirty="0" err="1" smtClean="0">
                          <a:latin typeface="Garamond" pitchFamily="18" charset="0"/>
                        </a:rPr>
                        <a:t>Prof.G.D.Randive</a:t>
                      </a:r>
                      <a:r>
                        <a:rPr lang="en-US" sz="1600" b="1" dirty="0" smtClean="0">
                          <a:latin typeface="Garamond" pitchFamily="18" charset="0"/>
                        </a:rPr>
                        <a:t>(HOD, </a:t>
                      </a:r>
                      <a:r>
                        <a:rPr lang="en-US" sz="1600" b="1" dirty="0" err="1" smtClean="0">
                          <a:latin typeface="Garamond" pitchFamily="18" charset="0"/>
                        </a:rPr>
                        <a:t>Dept.of</a:t>
                      </a:r>
                      <a:r>
                        <a:rPr lang="en-US" sz="1600" b="1" dirty="0" smtClean="0">
                          <a:latin typeface="Garamond" pitchFamily="18" charset="0"/>
                        </a:rPr>
                        <a:t> </a:t>
                      </a:r>
                      <a:r>
                        <a:rPr lang="en-US" sz="1600" b="1" dirty="0" err="1" smtClean="0">
                          <a:latin typeface="Garamond" pitchFamily="18" charset="0"/>
                        </a:rPr>
                        <a:t>Gen.Sci.&amp;Humanities</a:t>
                      </a:r>
                      <a:r>
                        <a:rPr lang="en-US" sz="1600" b="1" dirty="0" smtClean="0">
                          <a:latin typeface="Garamond" pitchFamily="18" charset="0"/>
                        </a:rPr>
                        <a:t>)</a:t>
                      </a:r>
                      <a:endParaRPr lang="en-US" sz="1600" b="1" dirty="0">
                        <a:latin typeface="Garamond" pitchFamily="18" charset="0"/>
                      </a:endParaRPr>
                    </a:p>
                  </a:txBody>
                  <a:tcPr/>
                </a:tc>
              </a:tr>
              <a:tr h="381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err="1" smtClean="0">
                          <a:latin typeface="Garamond" pitchFamily="18" charset="0"/>
                        </a:rPr>
                        <a:t>Dr.R.H.Parikh</a:t>
                      </a:r>
                      <a:r>
                        <a:rPr lang="en-US" sz="1600" b="1" dirty="0" smtClean="0">
                          <a:latin typeface="Garamond" pitchFamily="18" charset="0"/>
                        </a:rPr>
                        <a:t> (Organizing Secretary)</a:t>
                      </a:r>
                    </a:p>
                    <a:p>
                      <a:endParaRPr lang="en-US" sz="1600" b="1" dirty="0">
                        <a:latin typeface="Garamond" pitchFamily="18" charset="0"/>
                      </a:endParaRPr>
                    </a:p>
                  </a:txBody>
                  <a:tcPr/>
                </a:tc>
                <a:tc>
                  <a:txBody>
                    <a:bodyPr/>
                    <a:lstStyle/>
                    <a:p>
                      <a:r>
                        <a:rPr lang="en-US" sz="1600" b="1" dirty="0" err="1" smtClean="0">
                          <a:latin typeface="Garamond" pitchFamily="18" charset="0"/>
                        </a:rPr>
                        <a:t>Dr.A.A.Jaiswal</a:t>
                      </a:r>
                      <a:r>
                        <a:rPr lang="en-US" sz="1600" b="1" dirty="0" smtClean="0">
                          <a:latin typeface="Garamond" pitchFamily="18" charset="0"/>
                        </a:rPr>
                        <a:t>(HOD,</a:t>
                      </a:r>
                      <a:r>
                        <a:rPr lang="en-US" sz="1600" b="1" baseline="0" dirty="0" smtClean="0">
                          <a:latin typeface="Garamond" pitchFamily="18" charset="0"/>
                        </a:rPr>
                        <a:t> </a:t>
                      </a:r>
                      <a:r>
                        <a:rPr lang="en-US" sz="1600" b="1" baseline="0" dirty="0" err="1" smtClean="0">
                          <a:latin typeface="Garamond" pitchFamily="18" charset="0"/>
                        </a:rPr>
                        <a:t>Dept.of</a:t>
                      </a:r>
                      <a:r>
                        <a:rPr lang="en-US" sz="1600" b="1" baseline="0" dirty="0" smtClean="0">
                          <a:latin typeface="Garamond" pitchFamily="18" charset="0"/>
                        </a:rPr>
                        <a:t> CT)</a:t>
                      </a:r>
                      <a:endParaRPr lang="en-US" sz="1600" b="1" dirty="0">
                        <a:latin typeface="Garamond" pitchFamily="18" charset="0"/>
                      </a:endParaRPr>
                    </a:p>
                  </a:txBody>
                  <a:tcPr/>
                </a:tc>
              </a:tr>
              <a:tr h="475151">
                <a:tc>
                  <a:txBody>
                    <a:bodyPr/>
                    <a:lstStyle/>
                    <a:p>
                      <a:endParaRPr lang="en-US" sz="1600" b="1" dirty="0">
                        <a:latin typeface="Garamond" pitchFamily="18" charset="0"/>
                      </a:endParaRPr>
                    </a:p>
                  </a:txBody>
                  <a:tcPr/>
                </a:tc>
                <a:tc>
                  <a:txBody>
                    <a:bodyPr/>
                    <a:lstStyle/>
                    <a:p>
                      <a:r>
                        <a:rPr lang="en-US" sz="1600" b="1" dirty="0" err="1" smtClean="0">
                          <a:latin typeface="Garamond" pitchFamily="18" charset="0"/>
                        </a:rPr>
                        <a:t>Dr.Mrs.</a:t>
                      </a:r>
                      <a:r>
                        <a:rPr lang="en-US" sz="1600" b="1" baseline="0" dirty="0" err="1" smtClean="0">
                          <a:latin typeface="Garamond" pitchFamily="18" charset="0"/>
                        </a:rPr>
                        <a:t>S.P.Khaindait</a:t>
                      </a:r>
                      <a:r>
                        <a:rPr lang="en-US" sz="1600" b="1" baseline="0" dirty="0" smtClean="0">
                          <a:latin typeface="Garamond" pitchFamily="18" charset="0"/>
                        </a:rPr>
                        <a:t>(</a:t>
                      </a:r>
                      <a:r>
                        <a:rPr lang="en-US" sz="1600" b="1" baseline="0" dirty="0" err="1" smtClean="0">
                          <a:latin typeface="Garamond" pitchFamily="18" charset="0"/>
                        </a:rPr>
                        <a:t>HOD,Dept.of</a:t>
                      </a:r>
                      <a:r>
                        <a:rPr lang="en-US" sz="1600" b="1" baseline="0" dirty="0" smtClean="0">
                          <a:latin typeface="Garamond" pitchFamily="18" charset="0"/>
                        </a:rPr>
                        <a:t> IT)</a:t>
                      </a:r>
                      <a:endParaRPr lang="en-US" sz="1600" b="1" dirty="0">
                        <a:latin typeface="Garamond" pitchFamily="18" charset="0"/>
                      </a:endParaRPr>
                    </a:p>
                  </a:txBody>
                  <a:tcPr/>
                </a:tc>
              </a:tr>
              <a:tr h="387878">
                <a:tc>
                  <a:txBody>
                    <a:bodyPr/>
                    <a:lstStyle/>
                    <a:p>
                      <a:endParaRPr lang="en-US" sz="1600" b="1" dirty="0">
                        <a:latin typeface="Garamond" pitchFamily="18" charset="0"/>
                      </a:endParaRPr>
                    </a:p>
                  </a:txBody>
                  <a:tcPr/>
                </a:tc>
                <a:tc>
                  <a:txBody>
                    <a:bodyPr/>
                    <a:lstStyle/>
                    <a:p>
                      <a:r>
                        <a:rPr lang="en-US" sz="1600" b="1" dirty="0" err="1" smtClean="0">
                          <a:latin typeface="Garamond" pitchFamily="18" charset="0"/>
                        </a:rPr>
                        <a:t>Dr.P.D.Khaindait</a:t>
                      </a:r>
                      <a:r>
                        <a:rPr lang="en-US" sz="1600" b="1" baseline="0" dirty="0" smtClean="0">
                          <a:latin typeface="Garamond" pitchFamily="18" charset="0"/>
                        </a:rPr>
                        <a:t>(</a:t>
                      </a:r>
                      <a:r>
                        <a:rPr lang="en-US" sz="1600" b="1" baseline="0" dirty="0" err="1" smtClean="0">
                          <a:latin typeface="Garamond" pitchFamily="18" charset="0"/>
                        </a:rPr>
                        <a:t>HOD,Dept.of</a:t>
                      </a:r>
                      <a:r>
                        <a:rPr lang="en-US" sz="1600" b="1" baseline="0" dirty="0" smtClean="0">
                          <a:latin typeface="Garamond" pitchFamily="18" charset="0"/>
                        </a:rPr>
                        <a:t> </a:t>
                      </a:r>
                      <a:r>
                        <a:rPr lang="en-US" sz="1600" b="1" baseline="0" dirty="0" err="1" smtClean="0">
                          <a:latin typeface="Garamond" pitchFamily="18" charset="0"/>
                        </a:rPr>
                        <a:t>ETRX.Engg</a:t>
                      </a:r>
                      <a:r>
                        <a:rPr lang="en-US" sz="1600" b="1" baseline="0" dirty="0" smtClean="0">
                          <a:latin typeface="Garamond" pitchFamily="18" charset="0"/>
                        </a:rPr>
                        <a:t>)</a:t>
                      </a:r>
                      <a:endParaRPr lang="en-US" sz="1600" b="1" dirty="0">
                        <a:latin typeface="Garamond" pitchFamily="18" charset="0"/>
                      </a:endParaRPr>
                    </a:p>
                  </a:txBody>
                  <a:tcPr/>
                </a:tc>
              </a:tr>
              <a:tr h="387878">
                <a:tc>
                  <a:txBody>
                    <a:bodyPr/>
                    <a:lstStyle/>
                    <a:p>
                      <a:endParaRPr lang="en-US" sz="1600" b="1" dirty="0">
                        <a:latin typeface="Garamond" pitchFamily="18" charset="0"/>
                      </a:endParaRPr>
                    </a:p>
                  </a:txBody>
                  <a:tcPr/>
                </a:tc>
                <a:tc>
                  <a:txBody>
                    <a:bodyPr/>
                    <a:lstStyle/>
                    <a:p>
                      <a:r>
                        <a:rPr lang="en-US" sz="1600" b="1" dirty="0" err="1" smtClean="0">
                          <a:latin typeface="Garamond" pitchFamily="18" charset="0"/>
                        </a:rPr>
                        <a:t>Dr.S.Randhir</a:t>
                      </a:r>
                      <a:r>
                        <a:rPr lang="en-US" sz="1600" b="1" dirty="0" smtClean="0">
                          <a:latin typeface="Garamond" pitchFamily="18" charset="0"/>
                        </a:rPr>
                        <a:t>(</a:t>
                      </a:r>
                      <a:r>
                        <a:rPr lang="en-US" sz="1600" b="1" dirty="0" err="1" smtClean="0">
                          <a:latin typeface="Garamond" pitchFamily="18" charset="0"/>
                        </a:rPr>
                        <a:t>HOD,Dept.of</a:t>
                      </a:r>
                      <a:r>
                        <a:rPr lang="en-US" sz="1600" b="1" dirty="0" smtClean="0">
                          <a:latin typeface="Garamond" pitchFamily="18" charset="0"/>
                        </a:rPr>
                        <a:t> MBA)</a:t>
                      </a:r>
                      <a:endParaRPr lang="en-US" sz="1600" b="1" dirty="0">
                        <a:latin typeface="Garamond" pitchFamily="18" charset="0"/>
                      </a:endParaRPr>
                    </a:p>
                  </a:txBody>
                  <a:tcPr/>
                </a:tc>
              </a:tr>
              <a:tr h="387878">
                <a:tc>
                  <a:txBody>
                    <a:bodyPr/>
                    <a:lstStyle/>
                    <a:p>
                      <a:endParaRPr lang="en-US" sz="1600" b="1" dirty="0">
                        <a:latin typeface="Garamond" pitchFamily="18" charset="0"/>
                      </a:endParaRPr>
                    </a:p>
                  </a:txBody>
                  <a:tcPr/>
                </a:tc>
                <a:tc>
                  <a:txBody>
                    <a:bodyPr/>
                    <a:lstStyle/>
                    <a:p>
                      <a:r>
                        <a:rPr lang="en-US" sz="1600" b="1" dirty="0" err="1" smtClean="0">
                          <a:latin typeface="Garamond" pitchFamily="18" charset="0"/>
                        </a:rPr>
                        <a:t>Dr.S.K.Choudhary</a:t>
                      </a:r>
                      <a:r>
                        <a:rPr lang="en-US" sz="1600" b="1" dirty="0" smtClean="0">
                          <a:latin typeface="Garamond" pitchFamily="18" charset="0"/>
                        </a:rPr>
                        <a:t>(</a:t>
                      </a:r>
                      <a:r>
                        <a:rPr lang="en-US" sz="1600" b="1" dirty="0" err="1" smtClean="0">
                          <a:latin typeface="Garamond" pitchFamily="18" charset="0"/>
                        </a:rPr>
                        <a:t>Dept.of</a:t>
                      </a:r>
                      <a:r>
                        <a:rPr lang="en-US" sz="1600" b="1" dirty="0" smtClean="0">
                          <a:latin typeface="Garamond" pitchFamily="18" charset="0"/>
                        </a:rPr>
                        <a:t> </a:t>
                      </a:r>
                      <a:r>
                        <a:rPr lang="en-US" sz="1600" b="1" dirty="0" err="1" smtClean="0">
                          <a:latin typeface="Garamond" pitchFamily="18" charset="0"/>
                        </a:rPr>
                        <a:t>Mech.Engg</a:t>
                      </a:r>
                      <a:r>
                        <a:rPr lang="en-US" sz="1600" b="1" dirty="0" smtClean="0">
                          <a:latin typeface="Garamond" pitchFamily="18" charset="0"/>
                        </a:rPr>
                        <a:t>.)</a:t>
                      </a:r>
                      <a:endParaRPr lang="en-US" sz="1600" b="1" dirty="0">
                        <a:latin typeface="Garamond" pitchFamily="18" charset="0"/>
                      </a:endParaRPr>
                    </a:p>
                  </a:txBody>
                  <a:tcPr/>
                </a:tc>
              </a:tr>
              <a:tr h="387878">
                <a:tc>
                  <a:txBody>
                    <a:bodyPr/>
                    <a:lstStyle/>
                    <a:p>
                      <a:endParaRPr lang="en-US" sz="1600" b="1" dirty="0">
                        <a:latin typeface="Garamond" pitchFamily="18" charset="0"/>
                      </a:endParaRPr>
                    </a:p>
                  </a:txBody>
                  <a:tcPr/>
                </a:tc>
                <a:tc>
                  <a:txBody>
                    <a:bodyPr/>
                    <a:lstStyle/>
                    <a:p>
                      <a:r>
                        <a:rPr lang="en-US" sz="1600" b="1" dirty="0" smtClean="0">
                          <a:latin typeface="Garamond" pitchFamily="18" charset="0"/>
                        </a:rPr>
                        <a:t>Prof. </a:t>
                      </a:r>
                      <a:r>
                        <a:rPr lang="en-US" sz="1600" b="1" dirty="0" err="1" smtClean="0">
                          <a:latin typeface="Garamond" pitchFamily="18" charset="0"/>
                        </a:rPr>
                        <a:t>V.N.Mujbaile</a:t>
                      </a:r>
                      <a:r>
                        <a:rPr lang="en-US" sz="1600" b="1" dirty="0" smtClean="0">
                          <a:latin typeface="Garamond" pitchFamily="18" charset="0"/>
                        </a:rPr>
                        <a:t>(</a:t>
                      </a:r>
                      <a:r>
                        <a:rPr lang="en-US" sz="1600" b="1" dirty="0" err="1" smtClean="0">
                          <a:latin typeface="Garamond" pitchFamily="18" charset="0"/>
                        </a:rPr>
                        <a:t>Dept.of</a:t>
                      </a:r>
                      <a:r>
                        <a:rPr lang="en-US" sz="1600" b="1" dirty="0" smtClean="0">
                          <a:latin typeface="Garamond" pitchFamily="18" charset="0"/>
                        </a:rPr>
                        <a:t> </a:t>
                      </a:r>
                      <a:r>
                        <a:rPr lang="en-US" sz="1600" b="1" dirty="0" err="1" smtClean="0">
                          <a:latin typeface="Garamond" pitchFamily="18" charset="0"/>
                        </a:rPr>
                        <a:t>Mech.Engg</a:t>
                      </a:r>
                      <a:r>
                        <a:rPr lang="en-US" sz="1600" b="1" dirty="0" smtClean="0">
                          <a:latin typeface="Garamond" pitchFamily="18" charset="0"/>
                        </a:rPr>
                        <a:t>.)</a:t>
                      </a:r>
                      <a:endParaRPr lang="en-US" sz="1600" b="1" dirty="0">
                        <a:latin typeface="Garamond" pitchFamily="18" charset="0"/>
                      </a:endParaRPr>
                    </a:p>
                  </a:txBody>
                  <a:tcPr/>
                </a:tc>
              </a:tr>
            </a:tbl>
          </a:graphicData>
        </a:graphic>
      </p:graphicFrame>
    </p:spTree>
  </p:cSld>
  <p:clrMapOvr>
    <a:masterClrMapping/>
  </p:clrMapOvr>
  <p:transition spd="med" advClick="0" advTm="214748300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prstClr val="black"/>
                </a:solidFill>
                <a:latin typeface="Garamond" pitchFamily="18" charset="0"/>
                <a:ea typeface="Calibri" panose="020F0502020204030204" pitchFamily="34" charset="0"/>
                <a:cs typeface="Times New Roman" panose="02020603050405020304" pitchFamily="18" charset="0"/>
              </a:rPr>
              <a:t>Foundation Course on Human Values </a:t>
            </a:r>
            <a:br>
              <a:rPr lang="en-US" sz="2000" b="1" dirty="0" smtClean="0">
                <a:solidFill>
                  <a:prstClr val="black"/>
                </a:solidFill>
                <a:latin typeface="Garamond" pitchFamily="18" charset="0"/>
                <a:ea typeface="Calibri" panose="020F0502020204030204" pitchFamily="34" charset="0"/>
                <a:cs typeface="Times New Roman" panose="02020603050405020304" pitchFamily="18" charset="0"/>
              </a:rPr>
            </a:br>
            <a:r>
              <a:rPr lang="en-US" sz="2000" b="1" dirty="0" smtClean="0">
                <a:solidFill>
                  <a:prstClr val="black"/>
                </a:solidFill>
                <a:latin typeface="Garamond" pitchFamily="18" charset="0"/>
                <a:ea typeface="Calibri" panose="020F0502020204030204" pitchFamily="34" charset="0"/>
                <a:cs typeface="Times New Roman" panose="02020603050405020304" pitchFamily="18" charset="0"/>
              </a:rPr>
              <a:t>&amp; Professional Ethics</a:t>
            </a:r>
            <a:endParaRPr lang="en-US" dirty="0"/>
          </a:p>
        </p:txBody>
      </p:sp>
      <p:pic>
        <p:nvPicPr>
          <p:cNvPr id="3" name="Content Placeholder 2" descr="Foundation-Courses-Details"/>
          <p:cNvPicPr>
            <a:picLocks noChangeAspect="1"/>
          </p:cNvPicPr>
          <p:nvPr/>
        </p:nvPicPr>
        <p:blipFill>
          <a:blip r:embed="rId2" cstate="print"/>
          <a:stretch>
            <a:fillRect/>
          </a:stretch>
        </p:blipFill>
        <p:spPr>
          <a:xfrm>
            <a:off x="6004560" y="0"/>
            <a:ext cx="3140710" cy="1306195"/>
          </a:xfrm>
          <a:prstGeom prst="rect">
            <a:avLst/>
          </a:prstGeom>
        </p:spPr>
      </p:pic>
      <p:sp>
        <p:nvSpPr>
          <p:cNvPr id="6" name="TextBox 5"/>
          <p:cNvSpPr txBox="1"/>
          <p:nvPr/>
        </p:nvSpPr>
        <p:spPr>
          <a:xfrm>
            <a:off x="-76200" y="1447800"/>
            <a:ext cx="5181600" cy="369332"/>
          </a:xfrm>
          <a:prstGeom prst="rect">
            <a:avLst/>
          </a:prstGeom>
          <a:noFill/>
        </p:spPr>
        <p:txBody>
          <a:bodyPr wrap="square" rtlCol="0">
            <a:spAutoFit/>
          </a:bodyPr>
          <a:lstStyle/>
          <a:p>
            <a:r>
              <a:rPr lang="en-US" dirty="0" smtClean="0"/>
              <a:t>Working Team Members:</a:t>
            </a:r>
            <a:endParaRPr lang="en-US" dirty="0"/>
          </a:p>
        </p:txBody>
      </p:sp>
      <p:graphicFrame>
        <p:nvGraphicFramePr>
          <p:cNvPr id="7" name="Table 6"/>
          <p:cNvGraphicFramePr>
            <a:graphicFrameLocks noGrp="1"/>
          </p:cNvGraphicFramePr>
          <p:nvPr/>
        </p:nvGraphicFramePr>
        <p:xfrm>
          <a:off x="838200" y="1828800"/>
          <a:ext cx="7924801" cy="5027165"/>
        </p:xfrm>
        <a:graphic>
          <a:graphicData uri="http://schemas.openxmlformats.org/drawingml/2006/table">
            <a:tbl>
              <a:tblPr/>
              <a:tblGrid>
                <a:gridCol w="1304081"/>
                <a:gridCol w="1304081"/>
                <a:gridCol w="1905965"/>
                <a:gridCol w="3410674"/>
              </a:tblGrid>
              <a:tr h="472003">
                <a:tc>
                  <a:txBody>
                    <a:bodyPr/>
                    <a:lstStyle/>
                    <a:p>
                      <a:pPr marL="0" marR="0" algn="ctr">
                        <a:lnSpc>
                          <a:spcPct val="115000"/>
                        </a:lnSpc>
                        <a:spcBef>
                          <a:spcPts val="0"/>
                        </a:spcBef>
                        <a:spcAft>
                          <a:spcPts val="0"/>
                        </a:spcAft>
                        <a:tabLst>
                          <a:tab pos="4572000" algn="l"/>
                        </a:tabLst>
                      </a:pPr>
                      <a:r>
                        <a:rPr lang="en-US" sz="1400" dirty="0" err="1" smtClean="0">
                          <a:latin typeface="Garamond" pitchFamily="18" charset="0"/>
                          <a:ea typeface="Times New Roman"/>
                          <a:cs typeface="Times New Roman"/>
                        </a:rPr>
                        <a:t>Sr.No</a:t>
                      </a:r>
                      <a:r>
                        <a:rPr lang="en-US" sz="1400" dirty="0" smtClean="0">
                          <a:latin typeface="Garamond" pitchFamily="18" charset="0"/>
                          <a:ea typeface="Times New Roman"/>
                          <a:cs typeface="Times New Roman"/>
                        </a:rPr>
                        <a:t>.</a:t>
                      </a:r>
                      <a:endParaRPr lang="en-US" sz="1400" dirty="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b="1" dirty="0">
                          <a:latin typeface="Garamond" pitchFamily="18" charset="0"/>
                          <a:ea typeface="Times New Roman"/>
                          <a:cs typeface="Times New Roman"/>
                        </a:rPr>
                        <a:t>Department</a:t>
                      </a:r>
                      <a:endParaRPr lang="en-US" sz="1400" dirty="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b="1">
                          <a:latin typeface="Garamond" pitchFamily="18" charset="0"/>
                          <a:ea typeface="Times New Roman"/>
                          <a:cs typeface="Times New Roman"/>
                        </a:rPr>
                        <a:t>Incharge</a:t>
                      </a:r>
                      <a:endParaRPr lang="en-US" sz="140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b="1">
                          <a:latin typeface="Garamond" pitchFamily="18" charset="0"/>
                          <a:ea typeface="Times New Roman"/>
                          <a:cs typeface="Times New Roman"/>
                        </a:rPr>
                        <a:t>Member</a:t>
                      </a:r>
                      <a:endParaRPr lang="en-US" sz="140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642">
                <a:tc>
                  <a:txBody>
                    <a:bodyPr/>
                    <a:lstStyle/>
                    <a:p>
                      <a:pPr marL="0" marR="0" algn="ctr">
                        <a:lnSpc>
                          <a:spcPct val="115000"/>
                        </a:lnSpc>
                        <a:spcBef>
                          <a:spcPts val="0"/>
                        </a:spcBef>
                        <a:spcAft>
                          <a:spcPts val="0"/>
                        </a:spcAft>
                        <a:tabLst>
                          <a:tab pos="4572000" algn="l"/>
                        </a:tabLst>
                      </a:pPr>
                      <a:r>
                        <a:rPr lang="en-US" sz="1400" dirty="0" smtClean="0">
                          <a:latin typeface="Garamond" pitchFamily="18" charset="0"/>
                          <a:ea typeface="Times New Roman"/>
                          <a:cs typeface="Times New Roman"/>
                        </a:rPr>
                        <a:t>1</a:t>
                      </a:r>
                      <a:endParaRPr lang="en-US" sz="1400" dirty="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dirty="0">
                          <a:latin typeface="Garamond" pitchFamily="18" charset="0"/>
                          <a:ea typeface="Times New Roman"/>
                          <a:cs typeface="Times New Roman"/>
                        </a:rPr>
                        <a:t>Mechanical </a:t>
                      </a:r>
                      <a:r>
                        <a:rPr lang="en-US" sz="1400" dirty="0" err="1">
                          <a:latin typeface="Garamond" pitchFamily="18" charset="0"/>
                          <a:ea typeface="Times New Roman"/>
                          <a:cs typeface="Times New Roman"/>
                        </a:rPr>
                        <a:t>Engg</a:t>
                      </a:r>
                      <a:r>
                        <a:rPr lang="en-US" sz="1400" dirty="0">
                          <a:latin typeface="Garamond" pitchFamily="18" charset="0"/>
                          <a:ea typeface="Times New Roman"/>
                          <a:cs typeface="Times New Roman"/>
                        </a:rPr>
                        <a:t>.</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dirty="0">
                          <a:latin typeface="Garamond" pitchFamily="18" charset="0"/>
                          <a:ea typeface="Times New Roman"/>
                          <a:cs typeface="Times New Roman"/>
                        </a:rPr>
                        <a:t>Dr. S. K. </a:t>
                      </a:r>
                      <a:r>
                        <a:rPr lang="en-US" sz="1400" dirty="0" err="1">
                          <a:latin typeface="Garamond" pitchFamily="18" charset="0"/>
                          <a:ea typeface="Times New Roman"/>
                          <a:cs typeface="Times New Roman"/>
                        </a:rPr>
                        <a:t>Choudhary</a:t>
                      </a:r>
                      <a:endParaRPr lang="en-US" sz="1400" dirty="0">
                        <a:latin typeface="Garamond" pitchFamily="18" charset="0"/>
                        <a:ea typeface="Times New Roman"/>
                        <a:cs typeface="Times New Roman"/>
                      </a:endParaRPr>
                    </a:p>
                    <a:p>
                      <a:pPr marL="0" marR="0" algn="ctr">
                        <a:lnSpc>
                          <a:spcPct val="115000"/>
                        </a:lnSpc>
                        <a:spcBef>
                          <a:spcPts val="0"/>
                        </a:spcBef>
                        <a:spcAft>
                          <a:spcPts val="0"/>
                        </a:spcAft>
                        <a:tabLst>
                          <a:tab pos="4572000" algn="l"/>
                        </a:tabLst>
                      </a:pPr>
                      <a:r>
                        <a:rPr lang="en-US" sz="1400" dirty="0">
                          <a:latin typeface="Garamond" pitchFamily="18" charset="0"/>
                          <a:ea typeface="Times New Roman"/>
                          <a:cs typeface="Times New Roman"/>
                        </a:rPr>
                        <a:t>(9764444500)</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S. G. </a:t>
                      </a:r>
                      <a:r>
                        <a:rPr lang="en-US" sz="1400" dirty="0" err="1">
                          <a:latin typeface="Garamond" pitchFamily="18" charset="0"/>
                          <a:ea typeface="Times New Roman"/>
                          <a:cs typeface="Times New Roman"/>
                        </a:rPr>
                        <a:t>Bawane</a:t>
                      </a:r>
                      <a:r>
                        <a:rPr lang="en-US" sz="1400" dirty="0">
                          <a:latin typeface="Garamond" pitchFamily="18" charset="0"/>
                          <a:ea typeface="Times New Roman"/>
                          <a:cs typeface="Times New Roman"/>
                        </a:rPr>
                        <a:t>, (8888867043)</a:t>
                      </a:r>
                    </a:p>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B. D. </a:t>
                      </a:r>
                      <a:r>
                        <a:rPr lang="en-US" sz="1400" dirty="0" err="1">
                          <a:latin typeface="Garamond" pitchFamily="18" charset="0"/>
                          <a:ea typeface="Times New Roman"/>
                          <a:cs typeface="Times New Roman"/>
                        </a:rPr>
                        <a:t>Sarode</a:t>
                      </a:r>
                      <a:r>
                        <a:rPr lang="en-US" sz="1400" dirty="0">
                          <a:latin typeface="Garamond" pitchFamily="18" charset="0"/>
                          <a:ea typeface="Times New Roman"/>
                          <a:cs typeface="Times New Roman"/>
                        </a:rPr>
                        <a:t> (9096040327)</a:t>
                      </a:r>
                    </a:p>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V. G. </a:t>
                      </a:r>
                      <a:r>
                        <a:rPr lang="en-US" sz="1400" dirty="0" err="1">
                          <a:latin typeface="Garamond" pitchFamily="18" charset="0"/>
                          <a:ea typeface="Times New Roman"/>
                          <a:cs typeface="Times New Roman"/>
                        </a:rPr>
                        <a:t>Choudhari</a:t>
                      </a:r>
                      <a:r>
                        <a:rPr lang="en-US" sz="1400" dirty="0">
                          <a:latin typeface="Garamond" pitchFamily="18" charset="0"/>
                          <a:ea typeface="Times New Roman"/>
                          <a:cs typeface="Times New Roman"/>
                        </a:rPr>
                        <a:t> (8983658905)</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761">
                <a:tc>
                  <a:txBody>
                    <a:bodyPr/>
                    <a:lstStyle/>
                    <a:p>
                      <a:pPr marL="0" marR="0" algn="ctr">
                        <a:lnSpc>
                          <a:spcPct val="115000"/>
                        </a:lnSpc>
                        <a:spcBef>
                          <a:spcPts val="0"/>
                        </a:spcBef>
                        <a:spcAft>
                          <a:spcPts val="0"/>
                        </a:spcAft>
                        <a:tabLst>
                          <a:tab pos="4572000" algn="l"/>
                        </a:tabLst>
                      </a:pPr>
                      <a:r>
                        <a:rPr lang="en-US" sz="1400" dirty="0" smtClean="0">
                          <a:latin typeface="Garamond" pitchFamily="18" charset="0"/>
                          <a:ea typeface="Times New Roman"/>
                          <a:cs typeface="Times New Roman"/>
                        </a:rPr>
                        <a:t>2</a:t>
                      </a:r>
                      <a:endParaRPr lang="en-US" sz="1400" dirty="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Civil Engg.</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dirty="0">
                          <a:latin typeface="Garamond" pitchFamily="18" charset="0"/>
                          <a:ea typeface="Times New Roman"/>
                          <a:cs typeface="Times New Roman"/>
                        </a:rPr>
                        <a:t>Dr. V. </a:t>
                      </a:r>
                      <a:r>
                        <a:rPr lang="en-US" sz="1400" dirty="0" err="1">
                          <a:latin typeface="Garamond" pitchFamily="18" charset="0"/>
                          <a:ea typeface="Times New Roman"/>
                          <a:cs typeface="Times New Roman"/>
                        </a:rPr>
                        <a:t>Verghese</a:t>
                      </a:r>
                      <a:endParaRPr lang="en-US" sz="1400" dirty="0">
                        <a:latin typeface="Garamond" pitchFamily="18" charset="0"/>
                        <a:ea typeface="Times New Roman"/>
                        <a:cs typeface="Times New Roman"/>
                      </a:endParaRPr>
                    </a:p>
                    <a:p>
                      <a:pPr marL="0" marR="0" algn="ctr">
                        <a:lnSpc>
                          <a:spcPct val="115000"/>
                        </a:lnSpc>
                        <a:spcBef>
                          <a:spcPts val="0"/>
                        </a:spcBef>
                        <a:spcAft>
                          <a:spcPts val="0"/>
                        </a:spcAft>
                        <a:tabLst>
                          <a:tab pos="4572000" algn="l"/>
                        </a:tabLst>
                      </a:pPr>
                      <a:r>
                        <a:rPr lang="en-US" sz="1400" dirty="0">
                          <a:latin typeface="Garamond" pitchFamily="18" charset="0"/>
                          <a:ea typeface="Times New Roman"/>
                          <a:cs typeface="Times New Roman"/>
                        </a:rPr>
                        <a:t>(9850346295)</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572000" algn="l"/>
                        </a:tabLst>
                      </a:pPr>
                      <a:r>
                        <a:rPr lang="en-US" sz="1400">
                          <a:latin typeface="Garamond" pitchFamily="18" charset="0"/>
                          <a:ea typeface="Times New Roman"/>
                          <a:cs typeface="Times New Roman"/>
                        </a:rPr>
                        <a:t>Prof. S. Satone, (9823719908)</a:t>
                      </a:r>
                    </a:p>
                    <a:p>
                      <a:pPr marL="0" marR="0">
                        <a:lnSpc>
                          <a:spcPct val="115000"/>
                        </a:lnSpc>
                        <a:spcBef>
                          <a:spcPts val="0"/>
                        </a:spcBef>
                        <a:spcAft>
                          <a:spcPts val="0"/>
                        </a:spcAft>
                        <a:tabLst>
                          <a:tab pos="4572000" algn="l"/>
                        </a:tabLst>
                      </a:pPr>
                      <a:r>
                        <a:rPr lang="en-US" sz="1400">
                          <a:latin typeface="Garamond" pitchFamily="18" charset="0"/>
                          <a:ea typeface="Times New Roman"/>
                          <a:cs typeface="Times New Roman"/>
                        </a:rPr>
                        <a:t>Prof. M. N. Umre (9823423666)</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003">
                <a:tc>
                  <a:txBody>
                    <a:bodyPr/>
                    <a:lstStyle/>
                    <a:p>
                      <a:pPr marL="0" marR="0" algn="ctr">
                        <a:lnSpc>
                          <a:spcPct val="115000"/>
                        </a:lnSpc>
                        <a:spcBef>
                          <a:spcPts val="0"/>
                        </a:spcBef>
                        <a:spcAft>
                          <a:spcPts val="0"/>
                        </a:spcAft>
                        <a:tabLst>
                          <a:tab pos="4572000" algn="l"/>
                        </a:tabLst>
                      </a:pPr>
                      <a:r>
                        <a:rPr lang="en-US" sz="1400" dirty="0" smtClean="0">
                          <a:latin typeface="Garamond" pitchFamily="18" charset="0"/>
                          <a:ea typeface="Times New Roman"/>
                          <a:cs typeface="Times New Roman"/>
                        </a:rPr>
                        <a:t>3</a:t>
                      </a:r>
                      <a:endParaRPr lang="en-US" sz="1400" dirty="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Com. Technology</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dirty="0">
                          <a:latin typeface="Garamond" pitchFamily="18" charset="0"/>
                          <a:ea typeface="Times New Roman"/>
                          <a:cs typeface="Times New Roman"/>
                        </a:rPr>
                        <a:t>Dr. A. </a:t>
                      </a:r>
                      <a:r>
                        <a:rPr lang="en-US" sz="1400" dirty="0" err="1">
                          <a:latin typeface="Garamond" pitchFamily="18" charset="0"/>
                          <a:ea typeface="Times New Roman"/>
                          <a:cs typeface="Times New Roman"/>
                        </a:rPr>
                        <a:t>Jaiswal</a:t>
                      </a:r>
                      <a:endParaRPr lang="en-US" sz="1400" dirty="0">
                        <a:latin typeface="Garamond" pitchFamily="18" charset="0"/>
                        <a:ea typeface="Times New Roman"/>
                        <a:cs typeface="Times New Roman"/>
                      </a:endParaRPr>
                    </a:p>
                    <a:p>
                      <a:pPr marL="0" marR="0" algn="ctr">
                        <a:lnSpc>
                          <a:spcPct val="115000"/>
                        </a:lnSpc>
                        <a:spcBef>
                          <a:spcPts val="0"/>
                        </a:spcBef>
                        <a:spcAft>
                          <a:spcPts val="0"/>
                        </a:spcAft>
                        <a:tabLst>
                          <a:tab pos="4572000" algn="l"/>
                        </a:tabLst>
                      </a:pPr>
                      <a:r>
                        <a:rPr lang="en-US" sz="1400" dirty="0">
                          <a:latin typeface="Garamond" pitchFamily="18" charset="0"/>
                          <a:ea typeface="Times New Roman"/>
                          <a:cs typeface="Times New Roman"/>
                        </a:rPr>
                        <a:t>(9823095932)</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Prof. S. </a:t>
                      </a:r>
                      <a:r>
                        <a:rPr lang="en-US" sz="1400" dirty="0" err="1">
                          <a:latin typeface="Garamond" pitchFamily="18" charset="0"/>
                          <a:ea typeface="Times New Roman"/>
                          <a:cs typeface="Times New Roman"/>
                        </a:rPr>
                        <a:t>Malode</a:t>
                      </a:r>
                      <a:r>
                        <a:rPr lang="en-US" sz="1400" dirty="0">
                          <a:latin typeface="Garamond" pitchFamily="18" charset="0"/>
                          <a:ea typeface="Times New Roman"/>
                          <a:cs typeface="Times New Roman"/>
                        </a:rPr>
                        <a:t> (9764441488)</a:t>
                      </a:r>
                    </a:p>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Prof. H. </a:t>
                      </a:r>
                      <a:r>
                        <a:rPr lang="en-US" sz="1400" dirty="0" err="1">
                          <a:latin typeface="Garamond" pitchFamily="18" charset="0"/>
                          <a:ea typeface="Times New Roman"/>
                          <a:cs typeface="Times New Roman"/>
                        </a:rPr>
                        <a:t>Gorewar</a:t>
                      </a:r>
                      <a:r>
                        <a:rPr lang="en-US" sz="1400" dirty="0">
                          <a:latin typeface="Garamond" pitchFamily="18" charset="0"/>
                          <a:ea typeface="Times New Roman"/>
                          <a:cs typeface="Times New Roman"/>
                        </a:rPr>
                        <a:t> (9673999971)</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9338">
                <a:tc>
                  <a:txBody>
                    <a:bodyPr/>
                    <a:lstStyle/>
                    <a:p>
                      <a:pPr marL="0" marR="0" algn="ctr">
                        <a:lnSpc>
                          <a:spcPct val="115000"/>
                        </a:lnSpc>
                        <a:spcBef>
                          <a:spcPts val="0"/>
                        </a:spcBef>
                        <a:spcAft>
                          <a:spcPts val="0"/>
                        </a:spcAft>
                        <a:tabLst>
                          <a:tab pos="4572000" algn="l"/>
                        </a:tabLst>
                      </a:pPr>
                      <a:r>
                        <a:rPr lang="en-US" sz="1400" dirty="0" smtClean="0">
                          <a:latin typeface="Garamond" pitchFamily="18" charset="0"/>
                          <a:ea typeface="Times New Roman"/>
                          <a:cs typeface="Times New Roman"/>
                        </a:rPr>
                        <a:t>4</a:t>
                      </a:r>
                      <a:endParaRPr lang="en-US" sz="1400" dirty="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First Year</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Prof. G. D. Randive</a:t>
                      </a:r>
                    </a:p>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(9764003911)</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Prof. A. L. </a:t>
                      </a:r>
                      <a:r>
                        <a:rPr lang="en-US" sz="1400" dirty="0" err="1">
                          <a:latin typeface="Garamond" pitchFamily="18" charset="0"/>
                          <a:ea typeface="Times New Roman"/>
                          <a:cs typeface="Times New Roman"/>
                        </a:rPr>
                        <a:t>Tulankar</a:t>
                      </a:r>
                      <a:r>
                        <a:rPr lang="en-US" sz="1400" dirty="0">
                          <a:latin typeface="Garamond" pitchFamily="18" charset="0"/>
                          <a:ea typeface="Times New Roman"/>
                          <a:cs typeface="Times New Roman"/>
                        </a:rPr>
                        <a:t> (9764441475)</a:t>
                      </a:r>
                    </a:p>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Prof. P. R. </a:t>
                      </a:r>
                      <a:r>
                        <a:rPr lang="en-US" sz="1400" dirty="0" err="1">
                          <a:latin typeface="Garamond" pitchFamily="18" charset="0"/>
                          <a:ea typeface="Times New Roman"/>
                          <a:cs typeface="Times New Roman"/>
                        </a:rPr>
                        <a:t>Gajbhiye</a:t>
                      </a:r>
                      <a:r>
                        <a:rPr lang="en-US" sz="1400" dirty="0">
                          <a:latin typeface="Garamond" pitchFamily="18" charset="0"/>
                          <a:ea typeface="Times New Roman"/>
                          <a:cs typeface="Times New Roman"/>
                        </a:rPr>
                        <a:t> (8087453313)</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003">
                <a:tc>
                  <a:txBody>
                    <a:bodyPr/>
                    <a:lstStyle/>
                    <a:p>
                      <a:pPr marL="0" marR="0" algn="ctr">
                        <a:lnSpc>
                          <a:spcPct val="115000"/>
                        </a:lnSpc>
                        <a:spcBef>
                          <a:spcPts val="0"/>
                        </a:spcBef>
                        <a:spcAft>
                          <a:spcPts val="0"/>
                        </a:spcAft>
                        <a:tabLst>
                          <a:tab pos="4572000" algn="l"/>
                        </a:tabLst>
                      </a:pPr>
                      <a:r>
                        <a:rPr lang="en-US" sz="1400" dirty="0" smtClean="0">
                          <a:latin typeface="Garamond" pitchFamily="18" charset="0"/>
                          <a:ea typeface="Times New Roman"/>
                          <a:cs typeface="Times New Roman"/>
                        </a:rPr>
                        <a:t>5</a:t>
                      </a:r>
                      <a:endParaRPr lang="en-US" sz="1400" dirty="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Electronics Engg.</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Dr. P. D. Khandait</a:t>
                      </a:r>
                    </a:p>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(9028144773)</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Dr. R. </a:t>
                      </a:r>
                      <a:r>
                        <a:rPr lang="en-US" sz="1400" dirty="0" err="1">
                          <a:latin typeface="Garamond" pitchFamily="18" charset="0"/>
                          <a:ea typeface="Times New Roman"/>
                          <a:cs typeface="Times New Roman"/>
                        </a:rPr>
                        <a:t>Burange</a:t>
                      </a:r>
                      <a:r>
                        <a:rPr lang="en-US" sz="1400" dirty="0">
                          <a:latin typeface="Garamond" pitchFamily="18" charset="0"/>
                          <a:ea typeface="Times New Roman"/>
                          <a:cs typeface="Times New Roman"/>
                        </a:rPr>
                        <a:t> (9764441499)</a:t>
                      </a:r>
                    </a:p>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Prof. S. </a:t>
                      </a:r>
                      <a:r>
                        <a:rPr lang="en-US" sz="1400" dirty="0" err="1">
                          <a:latin typeface="Garamond" pitchFamily="18" charset="0"/>
                          <a:ea typeface="Times New Roman"/>
                          <a:cs typeface="Times New Roman"/>
                        </a:rPr>
                        <a:t>Bagal</a:t>
                      </a:r>
                      <a:r>
                        <a:rPr lang="en-US" sz="1400" dirty="0">
                          <a:latin typeface="Garamond" pitchFamily="18" charset="0"/>
                          <a:ea typeface="Times New Roman"/>
                          <a:cs typeface="Times New Roman"/>
                        </a:rPr>
                        <a:t> (7721877067)                                                                                                                                                                                                                                                                               </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003">
                <a:tc>
                  <a:txBody>
                    <a:bodyPr/>
                    <a:lstStyle/>
                    <a:p>
                      <a:pPr marL="0" marR="0" algn="ctr">
                        <a:lnSpc>
                          <a:spcPct val="115000"/>
                        </a:lnSpc>
                        <a:spcBef>
                          <a:spcPts val="0"/>
                        </a:spcBef>
                        <a:spcAft>
                          <a:spcPts val="0"/>
                        </a:spcAft>
                        <a:tabLst>
                          <a:tab pos="4572000" algn="l"/>
                        </a:tabLst>
                      </a:pPr>
                      <a:r>
                        <a:rPr lang="en-US" sz="1400" dirty="0" smtClean="0">
                          <a:latin typeface="Garamond" pitchFamily="18" charset="0"/>
                          <a:ea typeface="Times New Roman"/>
                          <a:cs typeface="Times New Roman"/>
                        </a:rPr>
                        <a:t>6</a:t>
                      </a:r>
                      <a:endParaRPr lang="en-US" sz="1400" dirty="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Electrical Engg.</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Dr. S. S. Ambekar</a:t>
                      </a:r>
                    </a:p>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(8552042666)</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Prof. C. J. Sharma (9890432257)</a:t>
                      </a:r>
                    </a:p>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Prof. C. S. </a:t>
                      </a:r>
                      <a:r>
                        <a:rPr lang="en-US" sz="1400" dirty="0" err="1">
                          <a:latin typeface="Garamond" pitchFamily="18" charset="0"/>
                          <a:ea typeface="Times New Roman"/>
                          <a:cs typeface="Times New Roman"/>
                        </a:rPr>
                        <a:t>Hiwarkar</a:t>
                      </a:r>
                      <a:r>
                        <a:rPr lang="en-US" sz="1400" dirty="0">
                          <a:latin typeface="Garamond" pitchFamily="18" charset="0"/>
                          <a:ea typeface="Times New Roman"/>
                          <a:cs typeface="Times New Roman"/>
                        </a:rPr>
                        <a:t> (9763704060)</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642">
                <a:tc>
                  <a:txBody>
                    <a:bodyPr/>
                    <a:lstStyle/>
                    <a:p>
                      <a:pPr marL="0" marR="0" algn="ctr">
                        <a:lnSpc>
                          <a:spcPct val="115000"/>
                        </a:lnSpc>
                        <a:spcBef>
                          <a:spcPts val="0"/>
                        </a:spcBef>
                        <a:spcAft>
                          <a:spcPts val="0"/>
                        </a:spcAft>
                        <a:tabLst>
                          <a:tab pos="4572000" algn="l"/>
                        </a:tabLst>
                      </a:pPr>
                      <a:r>
                        <a:rPr lang="en-US" sz="1400" dirty="0" smtClean="0">
                          <a:latin typeface="Garamond" pitchFamily="18" charset="0"/>
                          <a:ea typeface="Times New Roman"/>
                          <a:cs typeface="Times New Roman"/>
                        </a:rPr>
                        <a:t>7</a:t>
                      </a:r>
                      <a:endParaRPr lang="en-US" sz="1400" dirty="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Mechanical Engg.</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Prof. V. N. Mujbaile (9764444505)</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V. B. </a:t>
                      </a:r>
                      <a:r>
                        <a:rPr lang="en-US" sz="1400" dirty="0" err="1">
                          <a:latin typeface="Garamond" pitchFamily="18" charset="0"/>
                          <a:ea typeface="Times New Roman"/>
                          <a:cs typeface="Times New Roman"/>
                        </a:rPr>
                        <a:t>Vaidya</a:t>
                      </a:r>
                      <a:r>
                        <a:rPr lang="en-US" sz="1400" dirty="0">
                          <a:latin typeface="Garamond" pitchFamily="18" charset="0"/>
                          <a:ea typeface="Times New Roman"/>
                          <a:cs typeface="Times New Roman"/>
                        </a:rPr>
                        <a:t> (9921250252)</a:t>
                      </a:r>
                    </a:p>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V. D. </a:t>
                      </a:r>
                      <a:r>
                        <a:rPr lang="en-US" sz="1400" dirty="0" err="1">
                          <a:latin typeface="Garamond" pitchFamily="18" charset="0"/>
                          <a:ea typeface="Times New Roman"/>
                          <a:cs typeface="Times New Roman"/>
                        </a:rPr>
                        <a:t>Dhopte</a:t>
                      </a:r>
                      <a:r>
                        <a:rPr lang="en-US" sz="1400" dirty="0">
                          <a:latin typeface="Garamond" pitchFamily="18" charset="0"/>
                          <a:ea typeface="Times New Roman"/>
                          <a:cs typeface="Times New Roman"/>
                        </a:rPr>
                        <a:t> (9766640598)</a:t>
                      </a:r>
                    </a:p>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N. S. </a:t>
                      </a:r>
                      <a:r>
                        <a:rPr lang="en-US" sz="1400" dirty="0" err="1">
                          <a:latin typeface="Garamond" pitchFamily="18" charset="0"/>
                          <a:ea typeface="Times New Roman"/>
                          <a:cs typeface="Times New Roman"/>
                        </a:rPr>
                        <a:t>Shrikhande</a:t>
                      </a:r>
                      <a:r>
                        <a:rPr lang="en-US" sz="1400" dirty="0">
                          <a:latin typeface="Garamond" pitchFamily="18" charset="0"/>
                          <a:ea typeface="Times New Roman"/>
                          <a:cs typeface="Times New Roman"/>
                        </a:rPr>
                        <a:t> (9028289164)</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003">
                <a:tc>
                  <a:txBody>
                    <a:bodyPr/>
                    <a:lstStyle/>
                    <a:p>
                      <a:pPr marL="0" marR="0" algn="ctr">
                        <a:lnSpc>
                          <a:spcPct val="115000"/>
                        </a:lnSpc>
                        <a:spcBef>
                          <a:spcPts val="0"/>
                        </a:spcBef>
                        <a:spcAft>
                          <a:spcPts val="0"/>
                        </a:spcAft>
                        <a:tabLst>
                          <a:tab pos="4572000" algn="l"/>
                        </a:tabLst>
                      </a:pPr>
                      <a:r>
                        <a:rPr lang="en-US" sz="1400" dirty="0" smtClean="0">
                          <a:latin typeface="Garamond" pitchFamily="18" charset="0"/>
                          <a:ea typeface="Times New Roman"/>
                          <a:cs typeface="Times New Roman"/>
                        </a:rPr>
                        <a:t>8</a:t>
                      </a:r>
                      <a:endParaRPr lang="en-US" sz="1400" dirty="0">
                        <a:latin typeface="Garamond" pitchFamily="18" charset="0"/>
                        <a:ea typeface="Times New Roman"/>
                        <a:cs typeface="Times New Roman"/>
                      </a:endParaRP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Mechanical Engg.</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4572000" algn="l"/>
                        </a:tabLst>
                      </a:pPr>
                      <a:r>
                        <a:rPr lang="en-US" sz="1400">
                          <a:latin typeface="Garamond" pitchFamily="18" charset="0"/>
                          <a:ea typeface="Times New Roman"/>
                          <a:cs typeface="Times New Roman"/>
                        </a:rPr>
                        <a:t>Prof. V. N. Mujbaile (9764444505)</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V. B. </a:t>
                      </a:r>
                      <a:r>
                        <a:rPr lang="en-US" sz="1400" dirty="0" err="1">
                          <a:latin typeface="Garamond" pitchFamily="18" charset="0"/>
                          <a:ea typeface="Times New Roman"/>
                          <a:cs typeface="Times New Roman"/>
                        </a:rPr>
                        <a:t>Vaidya</a:t>
                      </a:r>
                      <a:r>
                        <a:rPr lang="en-US" sz="1400" dirty="0">
                          <a:latin typeface="Garamond" pitchFamily="18" charset="0"/>
                          <a:ea typeface="Times New Roman"/>
                          <a:cs typeface="Times New Roman"/>
                        </a:rPr>
                        <a:t> (9921250252)</a:t>
                      </a:r>
                    </a:p>
                    <a:p>
                      <a:pPr marL="0" marR="0">
                        <a:lnSpc>
                          <a:spcPct val="115000"/>
                        </a:lnSpc>
                        <a:spcBef>
                          <a:spcPts val="0"/>
                        </a:spcBef>
                        <a:spcAft>
                          <a:spcPts val="0"/>
                        </a:spcAft>
                        <a:tabLst>
                          <a:tab pos="4572000" algn="l"/>
                        </a:tabLst>
                      </a:pPr>
                      <a:r>
                        <a:rPr lang="en-US" sz="1400" dirty="0">
                          <a:latin typeface="Garamond" pitchFamily="18" charset="0"/>
                          <a:ea typeface="Times New Roman"/>
                          <a:cs typeface="Times New Roman"/>
                        </a:rPr>
                        <a:t>A. S. </a:t>
                      </a:r>
                      <a:r>
                        <a:rPr lang="en-US" sz="1400" dirty="0" err="1">
                          <a:latin typeface="Garamond" pitchFamily="18" charset="0"/>
                          <a:ea typeface="Times New Roman"/>
                          <a:cs typeface="Times New Roman"/>
                        </a:rPr>
                        <a:t>Hande</a:t>
                      </a:r>
                      <a:r>
                        <a:rPr lang="en-US" sz="1400" dirty="0">
                          <a:latin typeface="Garamond" pitchFamily="18" charset="0"/>
                          <a:ea typeface="Times New Roman"/>
                          <a:cs typeface="Times New Roman"/>
                        </a:rPr>
                        <a:t> (7276733910)</a:t>
                      </a:r>
                    </a:p>
                  </a:txBody>
                  <a:tcPr marL="66261" marR="66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advClick="0" advTm="214748300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Dell\Desktop\index.jpg"/>
          <p:cNvPicPr>
            <a:picLocks noChangeAspect="1" noChangeArrowheads="1"/>
          </p:cNvPicPr>
          <p:nvPr/>
        </p:nvPicPr>
        <p:blipFill>
          <a:blip r:embed="rId2" cstate="print"/>
          <a:srcRect/>
          <a:stretch>
            <a:fillRect/>
          </a:stretch>
        </p:blipFill>
        <p:spPr bwMode="auto">
          <a:xfrm>
            <a:off x="0" y="1600200"/>
            <a:ext cx="9144000" cy="5257800"/>
          </a:xfrm>
          <a:prstGeom prst="rect">
            <a:avLst/>
          </a:prstGeom>
          <a:noFill/>
        </p:spPr>
      </p:pic>
      <p:sp>
        <p:nvSpPr>
          <p:cNvPr id="4" name="Rectangle 3"/>
          <p:cNvSpPr/>
          <p:nvPr/>
        </p:nvSpPr>
        <p:spPr>
          <a:xfrm>
            <a:off x="304800" y="182940"/>
            <a:ext cx="8382000" cy="1569660"/>
          </a:xfrm>
          <a:prstGeom prst="rect">
            <a:avLst/>
          </a:prstGeom>
        </p:spPr>
        <p:txBody>
          <a:bodyPr wrap="square">
            <a:spAutoFit/>
          </a:bodyPr>
          <a:lstStyle/>
          <a:p>
            <a:pPr lvl="0" algn="ctr"/>
            <a:r>
              <a:rPr lang="en-US" sz="9600" b="1" spc="50" dirty="0" smtClean="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Copperplate Gothic Bold" pitchFamily="34" charset="0"/>
              </a:rPr>
              <a:t>THANK YOU</a:t>
            </a:r>
            <a:endParaRPr lang="en-US" sz="9600"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Copperplate Gothic Bold" pitchFamily="34" charset="0"/>
            </a:endParaRPr>
          </a:p>
        </p:txBody>
      </p:sp>
    </p:spTree>
  </p:cSld>
  <p:clrMapOvr>
    <a:masterClrMapping/>
  </p:clrMapOvr>
  <p:transition spd="med" advClick="0" advTm="2147483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Autofit/>
          </a:bodyPr>
          <a:lstStyle/>
          <a:p>
            <a:pPr algn="ctr"/>
            <a:r>
              <a:rPr lang="en-US" sz="3200" b="1" dirty="0" smtClean="0">
                <a:latin typeface="Copperplate Gothic Bold" pitchFamily="34" charset="0"/>
              </a:rPr>
              <a:t>WELCOME TO INAUGURAL FUNCTION</a:t>
            </a:r>
            <a:endParaRPr lang="en-US" sz="3200" b="1" dirty="0">
              <a:latin typeface="Copperplate Gothic Bold" pitchFamily="34" charset="0"/>
            </a:endParaRPr>
          </a:p>
        </p:txBody>
      </p:sp>
      <p:sp>
        <p:nvSpPr>
          <p:cNvPr id="5" name="Rectangle 4"/>
          <p:cNvSpPr/>
          <p:nvPr/>
        </p:nvSpPr>
        <p:spPr>
          <a:xfrm>
            <a:off x="1219200" y="2047994"/>
            <a:ext cx="6781800" cy="412420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cap="none" spc="0" dirty="0" smtClean="0">
                <a:ln w="11430"/>
                <a:solidFill>
                  <a:srgbClr val="FF0000"/>
                </a:solidFill>
                <a:effectLst>
                  <a:outerShdw blurRad="50800" dist="39000" dir="5460000" algn="tl">
                    <a:srgbClr val="000000">
                      <a:alpha val="38000"/>
                    </a:srgbClr>
                  </a:outerShdw>
                </a:effectLst>
                <a:latin typeface="Britannic Bold" pitchFamily="34" charset="0"/>
              </a:rPr>
              <a:t>Hon. Dr. S.P.KANE</a:t>
            </a:r>
          </a:p>
          <a:p>
            <a:pPr algn="ctr"/>
            <a:r>
              <a:rPr lang="en-US" sz="2800" b="1" dirty="0" smtClean="0">
                <a:ln w="11430"/>
                <a:solidFill>
                  <a:srgbClr val="FF0000"/>
                </a:solidFill>
                <a:effectLst>
                  <a:outerShdw blurRad="50800" dist="39000" dir="5460000" algn="tl">
                    <a:srgbClr val="000000">
                      <a:alpha val="38000"/>
                    </a:srgbClr>
                  </a:outerShdw>
                </a:effectLst>
                <a:latin typeface="Britannic Bold" pitchFamily="34" charset="0"/>
              </a:rPr>
              <a:t>Vice-</a:t>
            </a:r>
            <a:r>
              <a:rPr lang="en-US" sz="2800" b="1" dirty="0" err="1" smtClean="0">
                <a:ln w="11430"/>
                <a:solidFill>
                  <a:srgbClr val="FF0000"/>
                </a:solidFill>
                <a:effectLst>
                  <a:outerShdw blurRad="50800" dist="39000" dir="5460000" algn="tl">
                    <a:srgbClr val="000000">
                      <a:alpha val="38000"/>
                    </a:srgbClr>
                  </a:outerShdw>
                </a:effectLst>
                <a:latin typeface="Britannic Bold" pitchFamily="34" charset="0"/>
              </a:rPr>
              <a:t>Chancellor,RTMNU</a:t>
            </a:r>
            <a:endParaRPr lang="en-US" sz="2800" b="1" dirty="0" smtClean="0">
              <a:ln w="11430"/>
              <a:solidFill>
                <a:srgbClr val="FF0000"/>
              </a:solidFill>
              <a:effectLst>
                <a:outerShdw blurRad="50800" dist="39000" dir="5460000" algn="tl">
                  <a:srgbClr val="000000">
                    <a:alpha val="38000"/>
                  </a:srgbClr>
                </a:outerShdw>
              </a:effectLst>
              <a:latin typeface="Britannic Bold" pitchFamily="34" charset="0"/>
            </a:endParaRPr>
          </a:p>
          <a:p>
            <a:pPr algn="ctr"/>
            <a:endParaRPr lang="en-US" sz="2800" b="1" dirty="0" smtClean="0">
              <a:ln w="11430"/>
              <a:solidFill>
                <a:srgbClr val="FF0000"/>
              </a:solidFill>
              <a:effectLst>
                <a:outerShdw blurRad="50800" dist="39000" dir="5460000" algn="tl">
                  <a:srgbClr val="000000">
                    <a:alpha val="38000"/>
                  </a:srgbClr>
                </a:outerShdw>
              </a:effectLst>
              <a:latin typeface="Britannic Bold" pitchFamily="34" charset="0"/>
            </a:endParaRPr>
          </a:p>
          <a:p>
            <a:pPr algn="ctr"/>
            <a:r>
              <a:rPr lang="en-US" sz="4400" b="1" dirty="0" err="1" smtClean="0">
                <a:ln w="11430"/>
                <a:solidFill>
                  <a:srgbClr val="FF0000"/>
                </a:solidFill>
                <a:effectLst>
                  <a:outerShdw blurRad="50800" dist="39000" dir="5460000" algn="tl">
                    <a:srgbClr val="000000">
                      <a:alpha val="38000"/>
                    </a:srgbClr>
                  </a:outerShdw>
                </a:effectLst>
                <a:latin typeface="Britannic Bold" pitchFamily="34" charset="0"/>
              </a:rPr>
              <a:t>Hon.Mr</a:t>
            </a:r>
            <a:r>
              <a:rPr lang="en-US" sz="4400" b="1" dirty="0" smtClean="0">
                <a:ln w="11430"/>
                <a:solidFill>
                  <a:srgbClr val="FF0000"/>
                </a:solidFill>
                <a:effectLst>
                  <a:outerShdw blurRad="50800" dist="39000" dir="5460000" algn="tl">
                    <a:srgbClr val="000000">
                      <a:alpha val="38000"/>
                    </a:srgbClr>
                  </a:outerShdw>
                </a:effectLst>
                <a:latin typeface="Britannic Bold" pitchFamily="34" charset="0"/>
              </a:rPr>
              <a:t>. ATUL PANDEY</a:t>
            </a:r>
          </a:p>
          <a:p>
            <a:pPr algn="ctr"/>
            <a:r>
              <a:rPr lang="en-US" sz="3200" b="1" dirty="0" err="1" smtClean="0">
                <a:ln w="11430"/>
                <a:solidFill>
                  <a:srgbClr val="FF0000"/>
                </a:solidFill>
                <a:effectLst>
                  <a:outerShdw blurRad="50800" dist="39000" dir="5460000" algn="tl">
                    <a:srgbClr val="000000">
                      <a:alpha val="38000"/>
                    </a:srgbClr>
                  </a:outerShdw>
                </a:effectLst>
                <a:latin typeface="Britannic Bold" pitchFamily="34" charset="0"/>
              </a:rPr>
              <a:t>President,VIA</a:t>
            </a:r>
            <a:endParaRPr lang="en-US" sz="4400" b="1" dirty="0" smtClean="0">
              <a:ln w="11430"/>
              <a:solidFill>
                <a:srgbClr val="FF0000"/>
              </a:solidFill>
              <a:effectLst>
                <a:outerShdw blurRad="50800" dist="39000" dir="5460000" algn="tl">
                  <a:srgbClr val="000000">
                    <a:alpha val="38000"/>
                  </a:srgbClr>
                </a:outerShdw>
              </a:effectLst>
              <a:latin typeface="Britannic Bold" pitchFamily="34" charset="0"/>
            </a:endParaRPr>
          </a:p>
          <a:p>
            <a:pPr algn="ctr"/>
            <a:r>
              <a:rPr lang="en-US" sz="4400" b="1" dirty="0" smtClean="0">
                <a:ln w="11430"/>
                <a:solidFill>
                  <a:srgbClr val="FF0000"/>
                </a:solidFill>
                <a:effectLst>
                  <a:outerShdw blurRad="50800" dist="39000" dir="5460000" algn="tl">
                    <a:srgbClr val="000000">
                      <a:alpha val="38000"/>
                    </a:srgbClr>
                  </a:outerShdw>
                </a:effectLst>
                <a:latin typeface="Britannic Bold" pitchFamily="34" charset="0"/>
              </a:rPr>
              <a:t>&amp;</a:t>
            </a:r>
            <a:endParaRPr lang="en-US" sz="4400" b="1" dirty="0" smtClean="0">
              <a:ln w="11430"/>
              <a:solidFill>
                <a:srgbClr val="FF0000"/>
              </a:solidFill>
              <a:effectLst>
                <a:outerShdw blurRad="50800" dist="39000" dir="5460000" algn="tl">
                  <a:srgbClr val="000000">
                    <a:alpha val="38000"/>
                  </a:srgbClr>
                </a:outerShdw>
              </a:effectLst>
              <a:latin typeface="Britannic Bold" pitchFamily="34" charset="0"/>
            </a:endParaRPr>
          </a:p>
          <a:p>
            <a:pPr algn="ctr"/>
            <a:r>
              <a:rPr lang="en-US" sz="4200" b="1" dirty="0" smtClean="0">
                <a:ln w="11430"/>
                <a:solidFill>
                  <a:srgbClr val="FF0000"/>
                </a:solidFill>
                <a:effectLst>
                  <a:outerShdw blurRad="50800" dist="39000" dir="5460000" algn="tl">
                    <a:srgbClr val="000000">
                      <a:alpha val="38000"/>
                    </a:srgbClr>
                  </a:outerShdw>
                </a:effectLst>
                <a:latin typeface="Britannic Bold" pitchFamily="34" charset="0"/>
              </a:rPr>
              <a:t>ALL THE </a:t>
            </a:r>
            <a:r>
              <a:rPr lang="en-US" sz="4200" b="1" dirty="0" smtClean="0">
                <a:ln w="11430"/>
                <a:solidFill>
                  <a:srgbClr val="FF0000"/>
                </a:solidFill>
                <a:effectLst>
                  <a:outerShdw blurRad="50800" dist="39000" dir="5460000" algn="tl">
                    <a:srgbClr val="000000">
                      <a:alpha val="38000"/>
                    </a:srgbClr>
                  </a:outerShdw>
                </a:effectLst>
                <a:latin typeface="Britannic Bold" pitchFamily="34" charset="0"/>
              </a:rPr>
              <a:t>DELEGATES</a:t>
            </a:r>
            <a:endParaRPr lang="en-US" sz="4200" b="1" dirty="0" smtClean="0">
              <a:ln w="11430"/>
              <a:solidFill>
                <a:srgbClr val="FF0000"/>
              </a:solidFill>
              <a:effectLst>
                <a:outerShdw blurRad="50800" dist="39000" dir="5460000" algn="tl">
                  <a:srgbClr val="000000">
                    <a:alpha val="38000"/>
                  </a:srgbClr>
                </a:outerShdw>
              </a:effectLst>
              <a:latin typeface="Britannic Bold" pitchFamily="34" charset="0"/>
            </a:endParaRPr>
          </a:p>
        </p:txBody>
      </p:sp>
      <p:pic>
        <p:nvPicPr>
          <p:cNvPr id="5121" name="Picture 1" descr="C:\Users\Dell\Desktop\images.png"/>
          <p:cNvPicPr>
            <a:picLocks noChangeAspect="1" noChangeArrowheads="1"/>
          </p:cNvPicPr>
          <p:nvPr/>
        </p:nvPicPr>
        <p:blipFill>
          <a:blip r:embed="rId2" cstate="print"/>
          <a:srcRect/>
          <a:stretch>
            <a:fillRect/>
          </a:stretch>
        </p:blipFill>
        <p:spPr bwMode="auto">
          <a:xfrm>
            <a:off x="228601" y="1676400"/>
            <a:ext cx="1306001" cy="1371600"/>
          </a:xfrm>
          <a:prstGeom prst="rect">
            <a:avLst/>
          </a:prstGeom>
          <a:noFill/>
        </p:spPr>
      </p:pic>
      <p:pic>
        <p:nvPicPr>
          <p:cNvPr id="5122" name="Picture 2" descr="C:\Users\Dell\Desktop\images.png"/>
          <p:cNvPicPr>
            <a:picLocks noChangeAspect="1" noChangeArrowheads="1"/>
          </p:cNvPicPr>
          <p:nvPr/>
        </p:nvPicPr>
        <p:blipFill>
          <a:blip r:embed="rId2" cstate="print"/>
          <a:srcRect/>
          <a:stretch>
            <a:fillRect/>
          </a:stretch>
        </p:blipFill>
        <p:spPr bwMode="auto">
          <a:xfrm>
            <a:off x="7620000" y="4648200"/>
            <a:ext cx="1524000" cy="1600548"/>
          </a:xfrm>
          <a:prstGeom prst="rect">
            <a:avLst/>
          </a:prstGeom>
          <a:noFill/>
        </p:spPr>
      </p:pic>
    </p:spTree>
  </p:cSld>
  <p:clrMapOvr>
    <a:masterClrMapping/>
  </p:clrMapOvr>
  <p:transition spd="med" advClick="0" advTm="214748300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a:bodyPr>
          <a:lstStyle/>
          <a:p>
            <a: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t>Foundation Course on Human Values</a:t>
            </a:r>
            <a:b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br>
            <a: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t> &amp; Professional Ethics</a:t>
            </a:r>
            <a:endParaRPr lang="en-US" sz="2000" b="1" dirty="0">
              <a:latin typeface="Garamond" pitchFamily="18" charset="0"/>
            </a:endParaRPr>
          </a:p>
        </p:txBody>
      </p:sp>
      <p:pic>
        <p:nvPicPr>
          <p:cNvPr id="4" name="Content Placeholder 2" descr="Foundation-Courses-Details"/>
          <p:cNvPicPr>
            <a:picLocks noChangeAspect="1"/>
          </p:cNvPicPr>
          <p:nvPr/>
        </p:nvPicPr>
        <p:blipFill>
          <a:blip r:embed="rId2" cstate="print"/>
          <a:stretch>
            <a:fillRect/>
          </a:stretch>
        </p:blipFill>
        <p:spPr>
          <a:xfrm>
            <a:off x="6004560" y="0"/>
            <a:ext cx="3140710" cy="1306195"/>
          </a:xfrm>
          <a:prstGeom prst="rect">
            <a:avLst/>
          </a:prstGeom>
        </p:spPr>
      </p:pic>
      <p:sp>
        <p:nvSpPr>
          <p:cNvPr id="5" name="TextBox 4"/>
          <p:cNvSpPr txBox="1"/>
          <p:nvPr/>
        </p:nvSpPr>
        <p:spPr>
          <a:xfrm>
            <a:off x="228600" y="1688068"/>
            <a:ext cx="8305800" cy="830997"/>
          </a:xfrm>
          <a:prstGeom prst="rect">
            <a:avLst/>
          </a:prstGeom>
          <a:noFill/>
        </p:spPr>
        <p:txBody>
          <a:bodyPr wrap="square" rtlCol="0">
            <a:spAutoFit/>
          </a:bodyPr>
          <a:lstStyle/>
          <a:p>
            <a:r>
              <a:rPr lang="en-US" sz="4800" b="1" dirty="0" smtClean="0">
                <a:latin typeface="Garamond" pitchFamily="18" charset="0"/>
              </a:rPr>
              <a:t>Speakers for the </a:t>
            </a:r>
            <a:r>
              <a:rPr lang="en-US" sz="4800" b="1" dirty="0" smtClean="0">
                <a:latin typeface="Garamond" pitchFamily="18" charset="0"/>
              </a:rPr>
              <a:t>Session</a:t>
            </a:r>
            <a:r>
              <a:rPr lang="en-US" sz="4000" b="1" dirty="0" smtClean="0">
                <a:latin typeface="Garamond" pitchFamily="18" charset="0"/>
              </a:rPr>
              <a:t>:</a:t>
            </a:r>
            <a:endParaRPr lang="en-US" sz="4000" b="1" dirty="0">
              <a:latin typeface="Garamond" pitchFamily="18" charset="0"/>
            </a:endParaRPr>
          </a:p>
        </p:txBody>
      </p:sp>
      <p:sp>
        <p:nvSpPr>
          <p:cNvPr id="6" name="TextBox 5"/>
          <p:cNvSpPr txBox="1"/>
          <p:nvPr/>
        </p:nvSpPr>
        <p:spPr>
          <a:xfrm>
            <a:off x="304800" y="2896612"/>
            <a:ext cx="8763000" cy="3416320"/>
          </a:xfrm>
          <a:prstGeom prst="rect">
            <a:avLst/>
          </a:prstGeom>
          <a:noFill/>
        </p:spPr>
        <p:txBody>
          <a:bodyPr wrap="square" rtlCol="0">
            <a:spAutoFit/>
          </a:bodyPr>
          <a:lstStyle/>
          <a:p>
            <a:pPr marL="342900" indent="-342900">
              <a:buAutoNum type="arabicPeriod"/>
            </a:pPr>
            <a:r>
              <a:rPr lang="en-US" sz="2800" b="1" dirty="0" smtClean="0">
                <a:latin typeface="Harrington" pitchFamily="82" charset="0"/>
              </a:rPr>
              <a:t>Keynote Speaker</a:t>
            </a:r>
            <a:r>
              <a:rPr lang="en-US" sz="2800" dirty="0" smtClean="0">
                <a:latin typeface="Garamond" pitchFamily="18" charset="0"/>
              </a:rPr>
              <a:t>:</a:t>
            </a:r>
          </a:p>
          <a:p>
            <a:pPr marL="342900" indent="-342900"/>
            <a:r>
              <a:rPr lang="en-US" sz="3200" dirty="0" smtClean="0">
                <a:latin typeface="Garamond" pitchFamily="18" charset="0"/>
              </a:rPr>
              <a:t>			  </a:t>
            </a:r>
            <a:r>
              <a:rPr lang="en-US" sz="3200" b="1" dirty="0" smtClean="0">
                <a:solidFill>
                  <a:srgbClr val="C00000"/>
                </a:solidFill>
                <a:latin typeface="Garamond" pitchFamily="18" charset="0"/>
              </a:rPr>
              <a:t>MR. DEVENDER SINGH</a:t>
            </a:r>
          </a:p>
          <a:p>
            <a:pPr marL="342900" indent="-342900"/>
            <a:r>
              <a:rPr lang="en-US" sz="3200" dirty="0" smtClean="0">
                <a:latin typeface="Garamond" pitchFamily="18" charset="0"/>
              </a:rPr>
              <a:t>			  </a:t>
            </a:r>
            <a:r>
              <a:rPr lang="en-US" sz="3200" dirty="0" smtClean="0">
                <a:latin typeface="Garamond" pitchFamily="18" charset="0"/>
              </a:rPr>
              <a:t>       </a:t>
            </a:r>
            <a:r>
              <a:rPr lang="en-US" sz="2400" dirty="0" smtClean="0">
                <a:latin typeface="Harrington" pitchFamily="82" charset="0"/>
              </a:rPr>
              <a:t>Prof. </a:t>
            </a:r>
            <a:r>
              <a:rPr lang="en-US" sz="2400" dirty="0" err="1" smtClean="0">
                <a:latin typeface="Harrington" pitchFamily="82" charset="0"/>
              </a:rPr>
              <a:t>IIT,BHU,Varanasi</a:t>
            </a:r>
            <a:r>
              <a:rPr lang="en-US" sz="3200" dirty="0" smtClean="0">
                <a:latin typeface="Garamond" pitchFamily="18" charset="0"/>
              </a:rPr>
              <a:t>.</a:t>
            </a:r>
          </a:p>
          <a:p>
            <a:pPr marL="342900" indent="-342900"/>
            <a:endParaRPr lang="en-US" sz="3200" dirty="0" smtClean="0">
              <a:latin typeface="Garamond" pitchFamily="18" charset="0"/>
            </a:endParaRPr>
          </a:p>
          <a:p>
            <a:pPr marL="342900" indent="-342900">
              <a:buAutoNum type="arabicPeriod" startAt="2"/>
            </a:pPr>
            <a:r>
              <a:rPr lang="en-US" sz="2800" b="1" dirty="0" smtClean="0">
                <a:latin typeface="Harrington" pitchFamily="82" charset="0"/>
              </a:rPr>
              <a:t>Session Speaker: </a:t>
            </a:r>
          </a:p>
          <a:p>
            <a:pPr marL="342900" indent="-342900"/>
            <a:r>
              <a:rPr lang="en-US" sz="3200" dirty="0" smtClean="0">
                <a:latin typeface="Garamond" pitchFamily="18" charset="0"/>
              </a:rPr>
              <a:t>			  </a:t>
            </a:r>
            <a:r>
              <a:rPr lang="en-US" sz="3200" b="1" dirty="0" smtClean="0">
                <a:solidFill>
                  <a:srgbClr val="C00000"/>
                </a:solidFill>
                <a:latin typeface="Garamond" pitchFamily="18" charset="0"/>
              </a:rPr>
              <a:t>Mr. ASHOK GOPALA</a:t>
            </a:r>
          </a:p>
          <a:p>
            <a:pPr marL="342900" indent="-342900"/>
            <a:r>
              <a:rPr lang="en-US" sz="3200" dirty="0" smtClean="0">
                <a:latin typeface="Garamond" pitchFamily="18" charset="0"/>
              </a:rPr>
              <a:t>			</a:t>
            </a:r>
            <a:r>
              <a:rPr lang="en-US" sz="2800" dirty="0" smtClean="0">
                <a:latin typeface="Harrington" pitchFamily="82" charset="0"/>
              </a:rPr>
              <a:t>  </a:t>
            </a:r>
            <a:r>
              <a:rPr lang="en-US" sz="2400" dirty="0" err="1" smtClean="0">
                <a:latin typeface="Harrington" pitchFamily="82" charset="0"/>
              </a:rPr>
              <a:t>Abhyuday</a:t>
            </a:r>
            <a:r>
              <a:rPr lang="en-US" sz="2400" dirty="0" smtClean="0">
                <a:latin typeface="Harrington" pitchFamily="82" charset="0"/>
              </a:rPr>
              <a:t> Santhan,Achoti,Raipur.</a:t>
            </a:r>
            <a:endParaRPr lang="en-US" sz="2800" dirty="0">
              <a:latin typeface="Harrington" pitchFamily="82" charset="0"/>
            </a:endParaRPr>
          </a:p>
        </p:txBody>
      </p:sp>
    </p:spTree>
  </p:cSld>
  <p:clrMapOvr>
    <a:masterClrMapping/>
  </p:clrMapOvr>
  <p:transition spd="slow" advClick="0" advTm="214748300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a:bodyPr>
          <a:lstStyle/>
          <a:p>
            <a: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t>Foundation Course on Human Values</a:t>
            </a:r>
            <a:b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br>
            <a: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t> &amp; Professional Ethics</a:t>
            </a:r>
            <a:endParaRPr lang="en-US" sz="2000" b="1" dirty="0">
              <a:latin typeface="Garamond" pitchFamily="18" charset="0"/>
            </a:endParaRPr>
          </a:p>
        </p:txBody>
      </p:sp>
      <p:pic>
        <p:nvPicPr>
          <p:cNvPr id="4" name="Content Placeholder 2" descr="Foundation-Courses-Details"/>
          <p:cNvPicPr>
            <a:picLocks noChangeAspect="1"/>
          </p:cNvPicPr>
          <p:nvPr/>
        </p:nvPicPr>
        <p:blipFill>
          <a:blip r:embed="rId2" cstate="print"/>
          <a:stretch>
            <a:fillRect/>
          </a:stretch>
        </p:blipFill>
        <p:spPr>
          <a:xfrm>
            <a:off x="6004560" y="0"/>
            <a:ext cx="3140710" cy="1306195"/>
          </a:xfrm>
          <a:prstGeom prst="rect">
            <a:avLst/>
          </a:prstGeom>
        </p:spPr>
      </p:pic>
      <p:sp>
        <p:nvSpPr>
          <p:cNvPr id="5" name="TextBox 4"/>
          <p:cNvSpPr txBox="1"/>
          <p:nvPr/>
        </p:nvSpPr>
        <p:spPr>
          <a:xfrm>
            <a:off x="0" y="1501914"/>
            <a:ext cx="8305800" cy="707886"/>
          </a:xfrm>
          <a:prstGeom prst="rect">
            <a:avLst/>
          </a:prstGeom>
          <a:noFill/>
        </p:spPr>
        <p:txBody>
          <a:bodyPr wrap="square" rtlCol="0">
            <a:spAutoFit/>
          </a:bodyPr>
          <a:lstStyle/>
          <a:p>
            <a:r>
              <a:rPr lang="en-US" sz="4000" b="1" dirty="0" smtClean="0">
                <a:latin typeface="Garamond" pitchFamily="18" charset="0"/>
              </a:rPr>
              <a:t>Guests for the Valedictory Function:</a:t>
            </a:r>
            <a:endParaRPr lang="en-US" sz="4000" b="1" dirty="0">
              <a:latin typeface="Garamond" pitchFamily="18" charset="0"/>
            </a:endParaRPr>
          </a:p>
        </p:txBody>
      </p:sp>
      <p:sp>
        <p:nvSpPr>
          <p:cNvPr id="6" name="TextBox 5"/>
          <p:cNvSpPr txBox="1"/>
          <p:nvPr/>
        </p:nvSpPr>
        <p:spPr>
          <a:xfrm>
            <a:off x="457200" y="2242840"/>
            <a:ext cx="8382000" cy="4615160"/>
          </a:xfrm>
          <a:prstGeom prst="rect">
            <a:avLst/>
          </a:prstGeom>
          <a:noFill/>
        </p:spPr>
        <p:txBody>
          <a:bodyPr wrap="square" rtlCol="0">
            <a:spAutoFit/>
          </a:bodyPr>
          <a:lstStyle/>
          <a:p>
            <a:pPr marL="514350" indent="-514350" algn="ctr"/>
            <a:r>
              <a:rPr lang="en-US" sz="2800" b="1" dirty="0" smtClean="0">
                <a:latin typeface="Curlz MT" pitchFamily="82" charset="0"/>
              </a:rPr>
              <a:t>Chief Guest</a:t>
            </a:r>
          </a:p>
          <a:p>
            <a:pPr marL="514350" indent="-514350"/>
            <a:r>
              <a:rPr lang="en-US" sz="3200" dirty="0" smtClean="0">
                <a:latin typeface="Garamond" pitchFamily="18" charset="0"/>
              </a:rPr>
              <a:t>			</a:t>
            </a:r>
            <a:r>
              <a:rPr lang="en-US" sz="3200" dirty="0" smtClean="0">
                <a:latin typeface="Garamond" pitchFamily="18" charset="0"/>
              </a:rPr>
              <a:t>       </a:t>
            </a:r>
            <a:r>
              <a:rPr lang="en-US" sz="3600" b="1" dirty="0" smtClean="0">
                <a:solidFill>
                  <a:srgbClr val="C00000"/>
                </a:solidFill>
                <a:latin typeface="Garamond" pitchFamily="18" charset="0"/>
              </a:rPr>
              <a:t>Dr</a:t>
            </a:r>
            <a:r>
              <a:rPr lang="en-US" sz="3600" b="1" dirty="0" smtClean="0">
                <a:solidFill>
                  <a:srgbClr val="C00000"/>
                </a:solidFill>
                <a:latin typeface="Garamond" pitchFamily="18" charset="0"/>
              </a:rPr>
              <a:t>. M.P. </a:t>
            </a:r>
            <a:r>
              <a:rPr lang="en-US" sz="3600" b="1" dirty="0" err="1" smtClean="0">
                <a:solidFill>
                  <a:srgbClr val="C00000"/>
                </a:solidFill>
                <a:latin typeface="Garamond" pitchFamily="18" charset="0"/>
              </a:rPr>
              <a:t>Poonia</a:t>
            </a:r>
            <a:endParaRPr lang="en-US" sz="3200" b="1" dirty="0" smtClean="0">
              <a:solidFill>
                <a:srgbClr val="C00000"/>
              </a:solidFill>
              <a:latin typeface="Garamond" pitchFamily="18" charset="0"/>
            </a:endParaRPr>
          </a:p>
          <a:p>
            <a:pPr marL="514350" indent="-514350" algn="ctr"/>
            <a:r>
              <a:rPr lang="en-US" sz="2400" dirty="0" smtClean="0">
                <a:latin typeface="Harrington" pitchFamily="82" charset="0"/>
              </a:rPr>
              <a:t>Vice-Chairman</a:t>
            </a:r>
            <a:r>
              <a:rPr lang="en-US" sz="2400" dirty="0" smtClean="0">
                <a:latin typeface="Harrington" pitchFamily="82" charset="0"/>
              </a:rPr>
              <a:t>, AICTE, New Delhi.</a:t>
            </a:r>
            <a:endParaRPr lang="en-US" sz="3200" dirty="0" smtClean="0">
              <a:latin typeface="Harrington" pitchFamily="82" charset="0"/>
            </a:endParaRPr>
          </a:p>
          <a:p>
            <a:pPr marL="514350" indent="-514350" algn="ctr"/>
            <a:endParaRPr lang="en-US" sz="3200" b="1" dirty="0" smtClean="0">
              <a:latin typeface="Garamond" pitchFamily="18" charset="0"/>
            </a:endParaRPr>
          </a:p>
          <a:p>
            <a:pPr marL="514350" indent="-514350" algn="ctr"/>
            <a:r>
              <a:rPr lang="en-US" sz="2800" b="1" dirty="0" smtClean="0">
                <a:latin typeface="Curlz MT" pitchFamily="82" charset="0"/>
              </a:rPr>
              <a:t>Guest </a:t>
            </a:r>
            <a:r>
              <a:rPr lang="en-US" sz="2800" b="1" dirty="0" smtClean="0">
                <a:latin typeface="Curlz MT" pitchFamily="82" charset="0"/>
              </a:rPr>
              <a:t>of Honor </a:t>
            </a:r>
          </a:p>
          <a:p>
            <a:pPr marL="514350" indent="-514350"/>
            <a:r>
              <a:rPr lang="en-US" sz="3200" dirty="0" smtClean="0">
                <a:latin typeface="Garamond" pitchFamily="18" charset="0"/>
              </a:rPr>
              <a:t>			</a:t>
            </a:r>
            <a:r>
              <a:rPr lang="en-US" sz="3200" dirty="0" smtClean="0">
                <a:latin typeface="Garamond" pitchFamily="18" charset="0"/>
              </a:rPr>
              <a:t>    </a:t>
            </a:r>
            <a:r>
              <a:rPr lang="en-US" sz="3600" b="1" dirty="0" smtClean="0">
                <a:solidFill>
                  <a:srgbClr val="C00000"/>
                </a:solidFill>
                <a:latin typeface="Garamond" pitchFamily="18" charset="0"/>
              </a:rPr>
              <a:t> </a:t>
            </a:r>
            <a:r>
              <a:rPr lang="en-US" sz="3600" b="1" dirty="0" smtClean="0">
                <a:solidFill>
                  <a:srgbClr val="C00000"/>
                </a:solidFill>
                <a:latin typeface="Garamond" pitchFamily="18" charset="0"/>
              </a:rPr>
              <a:t>  </a:t>
            </a:r>
            <a:r>
              <a:rPr lang="en-US" sz="3600" b="1" dirty="0" smtClean="0">
                <a:solidFill>
                  <a:srgbClr val="C00000"/>
                </a:solidFill>
                <a:latin typeface="Garamond" pitchFamily="18" charset="0"/>
              </a:rPr>
              <a:t>Dr</a:t>
            </a:r>
            <a:r>
              <a:rPr lang="en-US" sz="3600" b="1" dirty="0" smtClean="0">
                <a:solidFill>
                  <a:srgbClr val="C00000"/>
                </a:solidFill>
                <a:latin typeface="Garamond" pitchFamily="18" charset="0"/>
              </a:rPr>
              <a:t>. P.M. </a:t>
            </a:r>
            <a:r>
              <a:rPr lang="en-US" sz="3600" b="1" dirty="0" err="1" smtClean="0">
                <a:solidFill>
                  <a:srgbClr val="C00000"/>
                </a:solidFill>
                <a:latin typeface="Garamond" pitchFamily="18" charset="0"/>
              </a:rPr>
              <a:t>Khodke</a:t>
            </a:r>
            <a:endParaRPr lang="en-US" sz="3200" b="1" dirty="0" smtClean="0">
              <a:solidFill>
                <a:srgbClr val="C00000"/>
              </a:solidFill>
              <a:latin typeface="Garamond" pitchFamily="18" charset="0"/>
            </a:endParaRPr>
          </a:p>
          <a:p>
            <a:pPr marL="514350" indent="-514350"/>
            <a:r>
              <a:rPr lang="en-US" sz="3200" dirty="0" smtClean="0">
                <a:latin typeface="Garamond" pitchFamily="18" charset="0"/>
              </a:rPr>
              <a:t>			</a:t>
            </a:r>
            <a:r>
              <a:rPr lang="en-US" sz="3200" dirty="0" smtClean="0">
                <a:latin typeface="Garamond" pitchFamily="18" charset="0"/>
              </a:rPr>
              <a:t>       </a:t>
            </a:r>
            <a:r>
              <a:rPr lang="en-US" sz="2400" dirty="0" err="1" smtClean="0">
                <a:latin typeface="Harrington" pitchFamily="82" charset="0"/>
              </a:rPr>
              <a:t>Advisor,NPIU,New</a:t>
            </a:r>
            <a:r>
              <a:rPr lang="en-US" sz="2400" dirty="0" smtClean="0">
                <a:latin typeface="Harrington" pitchFamily="82" charset="0"/>
              </a:rPr>
              <a:t> </a:t>
            </a:r>
            <a:r>
              <a:rPr lang="en-US" sz="2400" dirty="0" smtClean="0">
                <a:latin typeface="Harrington" pitchFamily="82" charset="0"/>
              </a:rPr>
              <a:t>Delhi</a:t>
            </a:r>
            <a:endParaRPr lang="en-US" sz="3200" dirty="0" smtClean="0">
              <a:latin typeface="Harrington" pitchFamily="82" charset="0"/>
            </a:endParaRPr>
          </a:p>
          <a:p>
            <a:pPr marL="514350" indent="-514350"/>
            <a:r>
              <a:rPr lang="en-US" sz="3200" dirty="0" smtClean="0">
                <a:latin typeface="Garamond" pitchFamily="18" charset="0"/>
              </a:rPr>
              <a:t>	 		</a:t>
            </a:r>
            <a:r>
              <a:rPr lang="en-US" sz="3600" b="1" dirty="0" smtClean="0">
                <a:solidFill>
                  <a:srgbClr val="C00000"/>
                </a:solidFill>
                <a:latin typeface="Garamond" pitchFamily="18" charset="0"/>
              </a:rPr>
              <a:t>      </a:t>
            </a:r>
            <a:r>
              <a:rPr lang="en-US" sz="3600" b="1" dirty="0" smtClean="0">
                <a:solidFill>
                  <a:srgbClr val="C00000"/>
                </a:solidFill>
                <a:latin typeface="Garamond" pitchFamily="18" charset="0"/>
              </a:rPr>
              <a:t>Dr</a:t>
            </a:r>
            <a:r>
              <a:rPr lang="en-US" sz="3600" b="1" dirty="0" smtClean="0">
                <a:solidFill>
                  <a:srgbClr val="C00000"/>
                </a:solidFill>
                <a:latin typeface="Garamond" pitchFamily="18" charset="0"/>
              </a:rPr>
              <a:t>. </a:t>
            </a:r>
            <a:r>
              <a:rPr lang="en-US" sz="3600" b="1" dirty="0" err="1" smtClean="0">
                <a:solidFill>
                  <a:srgbClr val="C00000"/>
                </a:solidFill>
                <a:latin typeface="Garamond" pitchFamily="18" charset="0"/>
              </a:rPr>
              <a:t>Narendra</a:t>
            </a:r>
            <a:r>
              <a:rPr lang="en-US" sz="3600" b="1" dirty="0" smtClean="0">
                <a:solidFill>
                  <a:srgbClr val="C00000"/>
                </a:solidFill>
                <a:latin typeface="Garamond" pitchFamily="18" charset="0"/>
              </a:rPr>
              <a:t> </a:t>
            </a:r>
            <a:r>
              <a:rPr lang="en-US" sz="3600" b="1" dirty="0" err="1" smtClean="0">
                <a:solidFill>
                  <a:srgbClr val="C00000"/>
                </a:solidFill>
                <a:latin typeface="Garamond" pitchFamily="18" charset="0"/>
              </a:rPr>
              <a:t>Choudhary</a:t>
            </a:r>
            <a:endParaRPr lang="en-US" sz="3200" b="1" dirty="0" smtClean="0">
              <a:solidFill>
                <a:srgbClr val="C00000"/>
              </a:solidFill>
              <a:latin typeface="Garamond" pitchFamily="18" charset="0"/>
            </a:endParaRPr>
          </a:p>
          <a:p>
            <a:pPr marL="514350" indent="-514350"/>
            <a:r>
              <a:rPr lang="en-US" sz="3200" dirty="0" smtClean="0">
                <a:latin typeface="Garamond" pitchFamily="18" charset="0"/>
              </a:rPr>
              <a:t>			      </a:t>
            </a:r>
            <a:r>
              <a:rPr lang="en-US" sz="3200" dirty="0" smtClean="0">
                <a:latin typeface="Garamond" pitchFamily="18" charset="0"/>
              </a:rPr>
              <a:t>  </a:t>
            </a:r>
            <a:r>
              <a:rPr lang="en-US" sz="2400" dirty="0" err="1" smtClean="0">
                <a:latin typeface="Harrington" pitchFamily="82" charset="0"/>
              </a:rPr>
              <a:t>Director,VNIT,Nagpur</a:t>
            </a:r>
            <a:endParaRPr lang="en-US" sz="3200" dirty="0" smtClean="0">
              <a:latin typeface="Harrington" pitchFamily="82" charset="0"/>
            </a:endParaRPr>
          </a:p>
        </p:txBody>
      </p:sp>
    </p:spTree>
  </p:cSld>
  <p:clrMapOvr>
    <a:masterClrMapping/>
  </p:clrMapOvr>
  <p:transition spd="med" advClick="0" advTm="214748364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990600"/>
          </a:xfrm>
        </p:spPr>
        <p:txBody>
          <a:bodyPr>
            <a:normAutofit/>
          </a:bodyPr>
          <a:lstStyle/>
          <a:p>
            <a:r>
              <a:rPr lang="en-US" sz="5400" b="1" dirty="0" smtClean="0"/>
              <a:t>INTRODUCTION</a:t>
            </a:r>
            <a:endParaRPr lang="en-US" sz="5400" b="1" dirty="0"/>
          </a:p>
        </p:txBody>
      </p:sp>
      <p:sp>
        <p:nvSpPr>
          <p:cNvPr id="1025" name="Rectangle 1"/>
          <p:cNvSpPr>
            <a:spLocks noChangeArrowheads="1"/>
          </p:cNvSpPr>
          <p:nvPr/>
        </p:nvSpPr>
        <p:spPr bwMode="auto">
          <a:xfrm>
            <a:off x="0" y="1524000"/>
            <a:ext cx="8763000" cy="3816429"/>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57200" algn="just"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en-US" sz="2200"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Education is the key determinant of conduct..</a:t>
            </a:r>
          </a:p>
          <a:p>
            <a:pPr marL="0" marR="0" lvl="0" indent="457200" algn="just"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en-US" sz="2200"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 The need for value based education has been repeatedly highlighted by various commissions and expert committees on education.</a:t>
            </a:r>
            <a:endParaRPr lang="en-US" sz="2200" dirty="0" smtClean="0">
              <a:latin typeface="Garamond" pitchFamily="18" charset="0"/>
              <a:ea typeface="Calibri" panose="020F0502020204030204" pitchFamily="34" charset="0"/>
              <a:cs typeface="Arial" panose="020B0604020202020204" pitchFamily="34" charset="0"/>
            </a:endParaRPr>
          </a:p>
          <a:p>
            <a:pPr marL="0" marR="0" lvl="0" indent="457200" algn="just"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en-US" sz="2200"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The rapid progress in science and technology has been led by alarming increase in value degradation all over the world. </a:t>
            </a:r>
          </a:p>
          <a:p>
            <a:pPr marL="0" marR="0" lvl="0" indent="457200" algn="just"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en-US" sz="2200"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A result of this is the production of graduates who tend to join into a blind race for wealth, position and jobs. </a:t>
            </a:r>
            <a:endParaRPr kumimoji="0" lang="en-US" sz="2200" b="0" i="0" u="none" strike="noStrike" cap="none" normalizeH="0" baseline="0" dirty="0" smtClean="0">
              <a:ln>
                <a:noFill/>
              </a:ln>
              <a:solidFill>
                <a:schemeClr val="tx1"/>
              </a:solidFill>
              <a:effectLst/>
              <a:latin typeface="Garamond" pitchFamily="18" charset="0"/>
              <a:cs typeface="Arial" panose="020B0604020202020204"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pPr>
            <a:r>
              <a:rPr kumimoji="0" lang="en-US" sz="2200"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To address the above role of technical education in country, National Resource Centre for Value Education in Engineering (NRCVEE) was created at IIT Delhi in August 2001 with the directive of Ministry of Human Resource Development (MHRD), Govt. of India.</a:t>
            </a:r>
            <a:endParaRPr kumimoji="0" lang="en-US" sz="2200" b="0" i="0" u="none" strike="noStrike" cap="none" normalizeH="0" baseline="0" dirty="0" smtClean="0">
              <a:ln>
                <a:noFill/>
              </a:ln>
              <a:solidFill>
                <a:schemeClr val="tx1"/>
              </a:solidFill>
              <a:effectLst/>
              <a:latin typeface="Garamond" pitchFamily="18" charset="0"/>
              <a:cs typeface="Arial" panose="020B0604020202020204" pitchFamily="34" charset="0"/>
            </a:endParaRPr>
          </a:p>
        </p:txBody>
      </p:sp>
      <p:pic>
        <p:nvPicPr>
          <p:cNvPr id="1027" name="Picture 3" descr="Image result for education image"/>
          <p:cNvPicPr>
            <a:picLocks noChangeAspect="1" noChangeArrowheads="1"/>
          </p:cNvPicPr>
          <p:nvPr/>
        </p:nvPicPr>
        <p:blipFill>
          <a:blip r:embed="rId2" cstate="print"/>
          <a:srcRect/>
          <a:stretch>
            <a:fillRect/>
          </a:stretch>
        </p:blipFill>
        <p:spPr bwMode="auto">
          <a:xfrm>
            <a:off x="6629400" y="5105400"/>
            <a:ext cx="2438400" cy="1752600"/>
          </a:xfrm>
          <a:prstGeom prst="rect">
            <a:avLst/>
          </a:prstGeom>
          <a:noFill/>
        </p:spPr>
      </p:pic>
      <p:pic>
        <p:nvPicPr>
          <p:cNvPr id="5" name="Content Placeholder 2" descr="Foundation-Courses-Details"/>
          <p:cNvPicPr>
            <a:picLocks noChangeAspect="1"/>
          </p:cNvPicPr>
          <p:nvPr/>
        </p:nvPicPr>
        <p:blipFill>
          <a:blip r:embed="rId3" cstate="print"/>
          <a:stretch>
            <a:fillRect/>
          </a:stretch>
        </p:blipFill>
        <p:spPr>
          <a:xfrm>
            <a:off x="6004560" y="0"/>
            <a:ext cx="3140710" cy="1306195"/>
          </a:xfrm>
          <a:prstGeom prst="rect">
            <a:avLst/>
          </a:prstGeom>
        </p:spPr>
      </p:pic>
    </p:spTree>
  </p:cSld>
  <p:clrMapOvr>
    <a:masterClrMapping/>
  </p:clrMapOvr>
  <p:transition spd="med" advClick="0" advTm="2147483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5" y="2771775"/>
            <a:ext cx="8431530" cy="3784600"/>
          </a:xfrm>
          <a:prstGeom prst="rect">
            <a:avLst/>
          </a:prstGeom>
        </p:spPr>
        <p:txBody>
          <a:bodyPr wrap="square">
            <a:spAutoFit/>
          </a:bodyPr>
          <a:lstStyle/>
          <a:p>
            <a:pPr lvl="0" algn="just" fontAlgn="base">
              <a:lnSpc>
                <a:spcPct val="150000"/>
              </a:lnSpc>
              <a:spcBef>
                <a:spcPct val="0"/>
              </a:spcBef>
              <a:spcAft>
                <a:spcPct val="0"/>
              </a:spcAft>
            </a:pPr>
            <a:r>
              <a:rPr lang="en-US" sz="2000" b="1" dirty="0" smtClean="0">
                <a:latin typeface="Garamond" pitchFamily="18" charset="0"/>
                <a:ea typeface="Calibri" panose="020F0502020204030204" pitchFamily="34" charset="0"/>
                <a:cs typeface="Times New Roman" panose="02020603050405020304" pitchFamily="18" charset="0"/>
              </a:rPr>
              <a:t>MHRD</a:t>
            </a:r>
            <a:r>
              <a:rPr lang="en-US" sz="2000" dirty="0" smtClean="0">
                <a:latin typeface="Garamond" pitchFamily="18" charset="0"/>
                <a:ea typeface="Calibri" panose="020F0502020204030204" pitchFamily="34" charset="0"/>
                <a:cs typeface="Times New Roman" panose="02020603050405020304" pitchFamily="18" charset="0"/>
              </a:rPr>
              <a:t> directive that such a course should be: </a:t>
            </a:r>
          </a:p>
          <a:p>
            <a:pPr lvl="0" algn="just" eaLnBrk="0" fontAlgn="base" hangingPunct="0">
              <a:lnSpc>
                <a:spcPct val="150000"/>
              </a:lnSpc>
              <a:spcBef>
                <a:spcPct val="0"/>
              </a:spcBef>
              <a:spcAft>
                <a:spcPct val="0"/>
              </a:spcAft>
            </a:pPr>
            <a:r>
              <a:rPr lang="en-US" sz="2000" dirty="0" smtClean="0">
                <a:latin typeface="Garamond" pitchFamily="18" charset="0"/>
                <a:ea typeface="Calibri" panose="020F0502020204030204" pitchFamily="34" charset="0"/>
                <a:cs typeface="Times New Roman" panose="02020603050405020304" pitchFamily="18" charset="0"/>
              </a:rPr>
              <a:t>• A science, in the sense that it accepts only those facts and theories which are capable of being experimented upon and verified. </a:t>
            </a:r>
          </a:p>
          <a:p>
            <a:pPr lvl="0" algn="just" eaLnBrk="0" fontAlgn="base" hangingPunct="0">
              <a:lnSpc>
                <a:spcPct val="150000"/>
              </a:lnSpc>
              <a:spcBef>
                <a:spcPct val="0"/>
              </a:spcBef>
              <a:spcAft>
                <a:spcPct val="0"/>
              </a:spcAft>
            </a:pPr>
            <a:r>
              <a:rPr lang="en-US" sz="2000" dirty="0" smtClean="0">
                <a:latin typeface="Garamond" pitchFamily="18" charset="0"/>
                <a:ea typeface="Calibri" panose="020F0502020204030204" pitchFamily="34" charset="0"/>
                <a:cs typeface="Times New Roman" panose="02020603050405020304" pitchFamily="18" charset="0"/>
              </a:rPr>
              <a:t>• Free from dogmas and customs. </a:t>
            </a:r>
          </a:p>
          <a:p>
            <a:pPr lvl="0" algn="just" eaLnBrk="0" fontAlgn="base" hangingPunct="0">
              <a:lnSpc>
                <a:spcPct val="150000"/>
              </a:lnSpc>
              <a:spcBef>
                <a:spcPct val="0"/>
              </a:spcBef>
              <a:spcAft>
                <a:spcPct val="0"/>
              </a:spcAft>
            </a:pPr>
            <a:r>
              <a:rPr lang="en-US" sz="2000" dirty="0" smtClean="0">
                <a:latin typeface="Garamond" pitchFamily="18" charset="0"/>
                <a:ea typeface="Calibri" panose="020F0502020204030204" pitchFamily="34" charset="0"/>
                <a:cs typeface="Times New Roman" panose="02020603050405020304" pitchFamily="18" charset="0"/>
              </a:rPr>
              <a:t>• Free from religious guideline. </a:t>
            </a:r>
          </a:p>
          <a:p>
            <a:pPr lvl="0" algn="just" eaLnBrk="0" fontAlgn="base" hangingPunct="0">
              <a:lnSpc>
                <a:spcPct val="150000"/>
              </a:lnSpc>
              <a:spcBef>
                <a:spcPct val="0"/>
              </a:spcBef>
              <a:spcAft>
                <a:spcPct val="0"/>
              </a:spcAft>
            </a:pPr>
            <a:r>
              <a:rPr lang="en-US" sz="2000" dirty="0" smtClean="0">
                <a:latin typeface="Garamond" pitchFamily="18" charset="0"/>
                <a:ea typeface="Calibri" panose="020F0502020204030204" pitchFamily="34" charset="0"/>
                <a:cs typeface="Times New Roman" panose="02020603050405020304" pitchFamily="18" charset="0"/>
              </a:rPr>
              <a:t>• Having a sound logical and philosophical base </a:t>
            </a:r>
          </a:p>
          <a:p>
            <a:pPr lvl="0" algn="just" eaLnBrk="0" fontAlgn="base" hangingPunct="0">
              <a:lnSpc>
                <a:spcPct val="150000"/>
              </a:lnSpc>
              <a:spcBef>
                <a:spcPct val="0"/>
              </a:spcBef>
              <a:spcAft>
                <a:spcPct val="0"/>
              </a:spcAft>
            </a:pPr>
            <a:r>
              <a:rPr lang="en-US" sz="2000" dirty="0" smtClean="0">
                <a:latin typeface="Garamond" pitchFamily="18" charset="0"/>
                <a:ea typeface="Calibri" panose="020F0502020204030204" pitchFamily="34" charset="0"/>
                <a:cs typeface="Times New Roman" panose="02020603050405020304" pitchFamily="18" charset="0"/>
              </a:rPr>
              <a:t>• Universally acceptable</a:t>
            </a:r>
          </a:p>
        </p:txBody>
      </p:sp>
      <p:sp>
        <p:nvSpPr>
          <p:cNvPr id="5" name="Title 1"/>
          <p:cNvSpPr>
            <a:spLocks noGrp="1"/>
          </p:cNvSpPr>
          <p:nvPr>
            <p:ph type="title"/>
          </p:nvPr>
        </p:nvSpPr>
        <p:spPr>
          <a:xfrm>
            <a:off x="135890" y="391160"/>
            <a:ext cx="8153400" cy="661670"/>
          </a:xfrm>
        </p:spPr>
        <p:txBody>
          <a:bodyPr>
            <a:normAutofit fontScale="90000"/>
          </a:bodyPr>
          <a:lstStyle/>
          <a:p>
            <a: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t>Foundation Course on Human Values</a:t>
            </a:r>
            <a:b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br>
            <a: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t> &amp; Professional Ethics</a:t>
            </a:r>
            <a:endParaRPr lang="en-US" sz="2000" b="1" dirty="0">
              <a:latin typeface="Garamond" pitchFamily="18" charset="0"/>
            </a:endParaRPr>
          </a:p>
        </p:txBody>
      </p:sp>
      <p:pic>
        <p:nvPicPr>
          <p:cNvPr id="2" name="Content Placeholder 1" descr="logo_2"/>
          <p:cNvPicPr>
            <a:picLocks noGrp="1" noChangeAspect="1"/>
          </p:cNvPicPr>
          <p:nvPr>
            <p:ph sz="quarter" idx="1"/>
          </p:nvPr>
        </p:nvPicPr>
        <p:blipFill>
          <a:blip r:embed="rId2" cstate="print"/>
          <a:stretch>
            <a:fillRect/>
          </a:stretch>
        </p:blipFill>
        <p:spPr>
          <a:xfrm>
            <a:off x="135890" y="1703070"/>
            <a:ext cx="8500110" cy="786765"/>
          </a:xfrm>
          <a:prstGeom prst="rect">
            <a:avLst/>
          </a:prstGeom>
        </p:spPr>
      </p:pic>
      <p:pic>
        <p:nvPicPr>
          <p:cNvPr id="6" name="Content Placeholder 2" descr="Foundation-Courses-Details"/>
          <p:cNvPicPr>
            <a:picLocks noChangeAspect="1"/>
          </p:cNvPicPr>
          <p:nvPr/>
        </p:nvPicPr>
        <p:blipFill>
          <a:blip r:embed="rId3" cstate="print"/>
          <a:stretch>
            <a:fillRect/>
          </a:stretch>
        </p:blipFill>
        <p:spPr>
          <a:xfrm>
            <a:off x="6004560" y="0"/>
            <a:ext cx="3140710" cy="1306195"/>
          </a:xfrm>
          <a:prstGeom prst="rect">
            <a:avLst/>
          </a:prstGeom>
        </p:spPr>
      </p:pic>
    </p:spTree>
  </p:cSld>
  <p:clrMapOvr>
    <a:masterClrMapping/>
  </p:clrMapOvr>
  <p:transition spd="med" advClick="0" advTm="2147483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 y="228600"/>
            <a:ext cx="8153400" cy="990600"/>
          </a:xfrm>
        </p:spPr>
        <p:txBody>
          <a:bodyPr>
            <a:normAutofit/>
          </a:bodyPr>
          <a:lstStyle/>
          <a:p>
            <a: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t>Foundation Course on Human Values </a:t>
            </a:r>
            <a:b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br>
            <a:r>
              <a:rPr lang="en-US" sz="2000" b="1" dirty="0" smtClean="0">
                <a:solidFill>
                  <a:schemeClr val="tx1"/>
                </a:solidFill>
                <a:latin typeface="Garamond" pitchFamily="18" charset="0"/>
                <a:ea typeface="Calibri" panose="020F0502020204030204" pitchFamily="34" charset="0"/>
                <a:cs typeface="Times New Roman" panose="02020603050405020304" pitchFamily="18" charset="0"/>
              </a:rPr>
              <a:t>&amp; Professional Ethics</a:t>
            </a:r>
            <a:endParaRPr lang="en-US" sz="2000" b="1" dirty="0">
              <a:latin typeface="Garamond" pitchFamily="18" charset="0"/>
            </a:endParaRPr>
          </a:p>
        </p:txBody>
      </p:sp>
      <p:sp>
        <p:nvSpPr>
          <p:cNvPr id="16385" name="Rectangle 1"/>
          <p:cNvSpPr>
            <a:spLocks noChangeArrowheads="1"/>
          </p:cNvSpPr>
          <p:nvPr/>
        </p:nvSpPr>
        <p:spPr bwMode="auto">
          <a:xfrm>
            <a:off x="152400" y="1655549"/>
            <a:ext cx="8915400" cy="4821451"/>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457200" algn="just" defTabSz="914400" rtl="0" eaLnBrk="1" fontAlgn="base" latinLnBrk="0" hangingPunct="1">
              <a:lnSpc>
                <a:spcPct val="150000"/>
              </a:lnSpc>
              <a:spcBef>
                <a:spcPct val="0"/>
              </a:spcBef>
              <a:spcAft>
                <a:spcPct val="0"/>
              </a:spcAft>
              <a:buClrTx/>
              <a:buSzTx/>
              <a:buFont typeface="Wingdings" panose="05000000000000000000" pitchFamily="2" charset="2"/>
              <a:buChar char="q"/>
            </a:pPr>
            <a:r>
              <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A Foundation Course on </a:t>
            </a:r>
            <a:r>
              <a:rPr kumimoji="0" lang="en-US" b="1"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Human Values &amp; Professional Ethics</a:t>
            </a:r>
            <a:r>
              <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 has been designed by </a:t>
            </a:r>
            <a:r>
              <a:rPr kumimoji="0" lang="en-US" b="1"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Prof. R. R. Gaur, Prof. Rajeev </a:t>
            </a:r>
            <a:r>
              <a:rPr kumimoji="0" lang="en-US" b="1" i="0" u="none" strike="noStrike" cap="none" normalizeH="0" baseline="0" dirty="0" err="1"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Sangal</a:t>
            </a:r>
            <a:r>
              <a:rPr kumimoji="0" lang="en-US" b="1"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 and </a:t>
            </a:r>
            <a:r>
              <a:rPr kumimoji="0" lang="en-US" b="1" i="0" u="none" strike="noStrike" cap="none" normalizeH="0" baseline="0" dirty="0" err="1"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Shri</a:t>
            </a:r>
            <a:r>
              <a:rPr kumimoji="0" lang="en-US" b="1"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 </a:t>
            </a:r>
            <a:r>
              <a:rPr kumimoji="0" lang="en-US" b="1" i="0" u="none" strike="noStrike" cap="none" normalizeH="0" baseline="0" dirty="0" err="1"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Ganesh</a:t>
            </a:r>
            <a:r>
              <a:rPr kumimoji="0" lang="en-US" b="1"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 </a:t>
            </a:r>
            <a:r>
              <a:rPr kumimoji="0" lang="en-US" b="1" i="0" u="none" strike="noStrike" cap="none" normalizeH="0" baseline="0" dirty="0" err="1"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Bagaria</a:t>
            </a:r>
            <a:r>
              <a:rPr lang="en-US" dirty="0" smtClean="0">
                <a:latin typeface="Garamond" pitchFamily="18" charset="0"/>
                <a:ea typeface="Calibri" panose="020F0502020204030204" pitchFamily="34" charset="0"/>
                <a:cs typeface="Times New Roman" panose="02020603050405020304" pitchFamily="18" charset="0"/>
              </a:rPr>
              <a:t>.</a:t>
            </a:r>
            <a:endPar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endParaRPr>
          </a:p>
          <a:p>
            <a:pPr marL="0" marR="0" lvl="0" indent="457200" algn="just" defTabSz="914400" rtl="0" eaLnBrk="1" fontAlgn="base" latinLnBrk="0" hangingPunct="1">
              <a:lnSpc>
                <a:spcPct val="150000"/>
              </a:lnSpc>
              <a:spcBef>
                <a:spcPct val="0"/>
              </a:spcBef>
              <a:spcAft>
                <a:spcPct val="0"/>
              </a:spcAft>
              <a:buClrTx/>
              <a:buSzTx/>
              <a:buFont typeface="Wingdings" panose="05000000000000000000" pitchFamily="2" charset="2"/>
              <a:buChar char="q"/>
            </a:pPr>
            <a:r>
              <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All these efforts are based on unique philosophy of </a:t>
            </a:r>
            <a:r>
              <a:rPr kumimoji="0" lang="en-US" b="1"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a:t>
            </a:r>
            <a:r>
              <a:rPr kumimoji="0" lang="en-US" b="1" i="0" u="none" strike="noStrike" cap="none" normalizeH="0" baseline="0" dirty="0" err="1"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Madhyastha</a:t>
            </a:r>
            <a:r>
              <a:rPr kumimoji="0" lang="en-US" b="1"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 </a:t>
            </a:r>
            <a:r>
              <a:rPr kumimoji="0" lang="en-US" b="1" i="0" u="none" strike="noStrike" cap="none" normalizeH="0" baseline="0" dirty="0" err="1"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Darshan</a:t>
            </a:r>
            <a:r>
              <a:rPr kumimoji="0" lang="en-US" b="1"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 </a:t>
            </a:r>
            <a:r>
              <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propagated by </a:t>
            </a:r>
            <a:r>
              <a:rPr kumimoji="0" lang="en-US" b="1" i="0" u="none" strike="noStrike" cap="none" normalizeH="0" baseline="0" dirty="0" err="1"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Shri</a:t>
            </a:r>
            <a:r>
              <a:rPr kumimoji="0" lang="en-US" b="1"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 A. </a:t>
            </a:r>
            <a:r>
              <a:rPr kumimoji="0" lang="en-US" b="1" i="0" u="none" strike="noStrike" cap="none" normalizeH="0" baseline="0" dirty="0" err="1"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Nagraj</a:t>
            </a:r>
            <a:r>
              <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 </a:t>
            </a:r>
            <a:endParaRPr lang="en-US" dirty="0" smtClean="0">
              <a:latin typeface="Garamond" pitchFamily="18" charset="0"/>
            </a:endParaRPr>
          </a:p>
          <a:p>
            <a:pPr marL="0" marR="0" lvl="0" indent="457200" algn="just" defTabSz="914400" rtl="0" eaLnBrk="1" fontAlgn="base" latinLnBrk="0" hangingPunct="1">
              <a:lnSpc>
                <a:spcPct val="150000"/>
              </a:lnSpc>
              <a:spcBef>
                <a:spcPct val="0"/>
              </a:spcBef>
              <a:spcAft>
                <a:spcPct val="0"/>
              </a:spcAft>
              <a:buClrTx/>
              <a:buSzTx/>
              <a:buFont typeface="Wingdings" panose="05000000000000000000" pitchFamily="2" charset="2"/>
              <a:buChar char="q"/>
            </a:pPr>
            <a:r>
              <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A major portion of the course is focused on understanding of all dimensions and all levels of human existence. This course:</a:t>
            </a:r>
            <a:endParaRPr kumimoji="0" lang="en-US" b="0" i="0" u="none" strike="noStrike" cap="none" normalizeH="0" baseline="0" dirty="0" smtClean="0">
              <a:ln>
                <a:noFill/>
              </a:ln>
              <a:solidFill>
                <a:schemeClr val="tx1"/>
              </a:solidFill>
              <a:effectLst/>
              <a:latin typeface="Garamond"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pPr>
            <a:r>
              <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Satisfies all the guidelines for value education – to be universal, rational/logical, natural, verifiable, all encompassing and leading to harmony</a:t>
            </a:r>
            <a:endParaRPr kumimoji="0" lang="en-US" b="0" i="0" u="none" strike="noStrike" cap="none" normalizeH="0" baseline="0" dirty="0" smtClean="0">
              <a:ln>
                <a:noFill/>
              </a:ln>
              <a:solidFill>
                <a:schemeClr val="tx1"/>
              </a:solidFill>
              <a:effectLst/>
              <a:latin typeface="Garamond"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pPr>
            <a:r>
              <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Can provide the clarity for human target and universal human order</a:t>
            </a:r>
            <a:endParaRPr kumimoji="0" lang="en-US" b="0" i="0" u="none" strike="noStrike" cap="none" normalizeH="0" baseline="0" dirty="0" smtClean="0">
              <a:ln>
                <a:noFill/>
              </a:ln>
              <a:solidFill>
                <a:schemeClr val="tx1"/>
              </a:solidFill>
              <a:effectLst/>
              <a:latin typeface="Garamond"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pPr>
            <a:r>
              <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Can facilitate human conduct which is required for the above</a:t>
            </a:r>
            <a:endParaRPr kumimoji="0" lang="en-US" b="0" i="0" u="none" strike="noStrike" cap="none" normalizeH="0" baseline="0" dirty="0" smtClean="0">
              <a:ln>
                <a:noFill/>
              </a:ln>
              <a:solidFill>
                <a:schemeClr val="tx1"/>
              </a:solidFill>
              <a:effectLst/>
              <a:latin typeface="Garamond" pitchFamily="18" charset="0"/>
            </a:endParaRPr>
          </a:p>
          <a:p>
            <a:pPr marL="0" marR="0" lvl="0" indent="0" algn="just" defTabSz="914400" rtl="0" eaLnBrk="0" fontAlgn="base" latinLnBrk="0" hangingPunct="0">
              <a:lnSpc>
                <a:spcPct val="150000"/>
              </a:lnSpc>
              <a:spcBef>
                <a:spcPct val="0"/>
              </a:spcBef>
              <a:spcAft>
                <a:spcPct val="0"/>
              </a:spcAft>
              <a:buClrTx/>
              <a:buSzTx/>
              <a:buFontTx/>
              <a:buChar char="•"/>
            </a:pPr>
            <a:r>
              <a:rPr kumimoji="0" lang="en-US" b="0" i="0" u="none" strike="noStrike" cap="none" normalizeH="0" baseline="0" dirty="0" smtClean="0">
                <a:ln>
                  <a:noFill/>
                </a:ln>
                <a:solidFill>
                  <a:schemeClr val="tx1"/>
                </a:solidFill>
                <a:effectLst/>
                <a:latin typeface="Garamond" pitchFamily="18" charset="0"/>
                <a:ea typeface="Calibri" panose="020F0502020204030204" pitchFamily="34" charset="0"/>
                <a:cs typeface="Times New Roman" panose="02020603050405020304" pitchFamily="18" charset="0"/>
              </a:rPr>
              <a:t>Can provide the guidelines for Professional Ethics, which is a particular aspect of human conduct</a:t>
            </a:r>
            <a:endParaRPr kumimoji="0" lang="en-US" b="0" i="0" u="none" strike="noStrike" cap="none" normalizeH="0" baseline="0" dirty="0" smtClean="0">
              <a:ln>
                <a:noFill/>
              </a:ln>
              <a:solidFill>
                <a:schemeClr val="tx1"/>
              </a:solidFill>
              <a:effectLst/>
              <a:latin typeface="Garamond" pitchFamily="18" charset="0"/>
            </a:endParaRPr>
          </a:p>
        </p:txBody>
      </p:sp>
      <p:pic>
        <p:nvPicPr>
          <p:cNvPr id="3" name="Content Placeholder 2" descr="Foundation-Courses-Details"/>
          <p:cNvPicPr>
            <a:picLocks noGrp="1" noChangeAspect="1"/>
          </p:cNvPicPr>
          <p:nvPr>
            <p:ph sz="quarter" idx="1"/>
          </p:nvPr>
        </p:nvPicPr>
        <p:blipFill>
          <a:blip r:embed="rId2" cstate="print"/>
          <a:stretch>
            <a:fillRect/>
          </a:stretch>
        </p:blipFill>
        <p:spPr>
          <a:xfrm>
            <a:off x="6004560" y="0"/>
            <a:ext cx="3140710" cy="1306195"/>
          </a:xfrm>
          <a:prstGeom prst="rect">
            <a:avLst/>
          </a:prstGeom>
        </p:spPr>
      </p:pic>
    </p:spTree>
  </p:cSld>
  <p:clrMapOvr>
    <a:masterClrMapping/>
  </p:clrMapOvr>
  <p:transition spd="med" advClick="0" advTm="2147483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76400"/>
            <a:ext cx="8153400" cy="457200"/>
          </a:xfrm>
        </p:spPr>
        <p:txBody>
          <a:bodyPr>
            <a:noAutofit/>
          </a:bodyPr>
          <a:lstStyle/>
          <a:p>
            <a:r>
              <a:rPr lang="en-US" sz="2400" b="1" dirty="0" smtClean="0">
                <a:latin typeface="Garamond" pitchFamily="18" charset="0"/>
              </a:rPr>
              <a:t>Schedule (all days)</a:t>
            </a:r>
            <a:br>
              <a:rPr lang="en-US" sz="2400" b="1" dirty="0" smtClean="0">
                <a:latin typeface="Garamond" pitchFamily="18" charset="0"/>
              </a:rPr>
            </a:br>
            <a:endParaRPr lang="en-US" sz="2400" b="1" dirty="0">
              <a:latin typeface="Garamond" pitchFamily="18" charset="0"/>
            </a:endParaRPr>
          </a:p>
        </p:txBody>
      </p:sp>
      <p:graphicFrame>
        <p:nvGraphicFramePr>
          <p:cNvPr id="3" name="Table 2"/>
          <p:cNvGraphicFramePr>
            <a:graphicFrameLocks noGrp="1"/>
          </p:cNvGraphicFramePr>
          <p:nvPr/>
        </p:nvGraphicFramePr>
        <p:xfrm>
          <a:off x="1066800" y="1981200"/>
          <a:ext cx="7162801" cy="4572000"/>
        </p:xfrm>
        <a:graphic>
          <a:graphicData uri="http://schemas.openxmlformats.org/drawingml/2006/table">
            <a:tbl>
              <a:tblPr/>
              <a:tblGrid>
                <a:gridCol w="1846083"/>
                <a:gridCol w="464392"/>
                <a:gridCol w="2046281"/>
                <a:gridCol w="2806045"/>
              </a:tblGrid>
              <a:tr h="571500">
                <a:tc gridSpan="3">
                  <a:txBody>
                    <a:bodyPr/>
                    <a:lstStyle/>
                    <a:p>
                      <a:pPr marL="0" marR="0" algn="ctr">
                        <a:lnSpc>
                          <a:spcPct val="105000"/>
                        </a:lnSpc>
                        <a:spcBef>
                          <a:spcPts val="0"/>
                        </a:spcBef>
                        <a:spcAft>
                          <a:spcPts val="0"/>
                        </a:spcAft>
                      </a:pPr>
                      <a:r>
                        <a:rPr lang="en-US" sz="2000" dirty="0">
                          <a:latin typeface="Garamond" pitchFamily="18" charset="0"/>
                          <a:ea typeface="Calibri" panose="020F0502020204030204"/>
                          <a:cs typeface="Times New Roman" panose="02020603050405020304"/>
                        </a:rPr>
                        <a:t>Timings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a:lnSpc>
                          <a:spcPct val="105000"/>
                        </a:lnSpc>
                        <a:spcBef>
                          <a:spcPts val="0"/>
                        </a:spcBef>
                        <a:spcAft>
                          <a:spcPts val="0"/>
                        </a:spcAft>
                      </a:pPr>
                      <a:r>
                        <a:rPr lang="en-US" sz="2000">
                          <a:latin typeface="Garamond" pitchFamily="18" charset="0"/>
                          <a:ea typeface="Calibri" panose="020F0502020204030204"/>
                          <a:cs typeface="Times New Roman" panose="02020603050405020304"/>
                        </a:rPr>
                        <a:t>Details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lnSpc>
                          <a:spcPct val="105000"/>
                        </a:lnSpc>
                        <a:spcBef>
                          <a:spcPts val="0"/>
                        </a:spcBef>
                        <a:spcAft>
                          <a:spcPts val="0"/>
                        </a:spcAft>
                      </a:pPr>
                      <a:r>
                        <a:rPr lang="en-US" sz="2000" dirty="0" smtClean="0">
                          <a:latin typeface="Garamond" pitchFamily="18" charset="0"/>
                          <a:ea typeface="Calibri" panose="020F0502020204030204"/>
                          <a:cs typeface="Times New Roman" panose="02020603050405020304"/>
                        </a:rPr>
                        <a:t>9:00 </a:t>
                      </a:r>
                      <a:r>
                        <a:rPr lang="en-US" sz="2000" dirty="0">
                          <a:latin typeface="Garamond" pitchFamily="18" charset="0"/>
                          <a:ea typeface="Calibri" panose="020F0502020204030204"/>
                          <a:cs typeface="Times New Roman" panose="02020603050405020304"/>
                        </a:rPr>
                        <a:t>am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dirty="0">
                          <a:latin typeface="Garamond" pitchFamily="18" charset="0"/>
                          <a:ea typeface="Calibri" panose="020F0502020204030204"/>
                          <a:cs typeface="Times New Roman" panose="02020603050405020304"/>
                        </a:rPr>
                        <a:t>11:00 am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2000" b="1" dirty="0">
                          <a:latin typeface="Garamond" pitchFamily="18" charset="0"/>
                          <a:ea typeface="Calibri" panose="020F0502020204030204"/>
                          <a:cs typeface="Times New Roman" panose="02020603050405020304"/>
                        </a:rPr>
                        <a:t>Session 1</a:t>
                      </a:r>
                      <a:endParaRPr lang="en-US" sz="2000" dirty="0">
                        <a:latin typeface="Garamond" pitchFamily="18" charset="0"/>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11:00 am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11:15 am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2000" dirty="0">
                          <a:latin typeface="Garamond" pitchFamily="18" charset="0"/>
                          <a:ea typeface="Calibri" panose="020F0502020204030204"/>
                          <a:cs typeface="Times New Roman" panose="02020603050405020304"/>
                        </a:rPr>
                        <a:t>Tea Break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lnSpc>
                          <a:spcPct val="105000"/>
                        </a:lnSpc>
                        <a:spcBef>
                          <a:spcPts val="0"/>
                        </a:spcBef>
                        <a:spcAft>
                          <a:spcPts val="0"/>
                        </a:spcAft>
                      </a:pPr>
                      <a:r>
                        <a:rPr lang="en-US" sz="2000" dirty="0">
                          <a:latin typeface="Garamond" pitchFamily="18" charset="0"/>
                          <a:ea typeface="Calibri" panose="020F0502020204030204"/>
                          <a:cs typeface="Times New Roman" panose="02020603050405020304"/>
                        </a:rPr>
                        <a:t>11:15 </a:t>
                      </a:r>
                      <a:r>
                        <a:rPr lang="en-US" sz="2000" dirty="0" smtClean="0">
                          <a:latin typeface="Garamond" pitchFamily="18" charset="0"/>
                          <a:ea typeface="Calibri" panose="020F0502020204030204"/>
                          <a:cs typeface="Times New Roman" panose="02020603050405020304"/>
                        </a:rPr>
                        <a:t>am </a:t>
                      </a:r>
                      <a:endParaRPr lang="en-US" sz="2000" dirty="0">
                        <a:latin typeface="Garamond" pitchFamily="18" charset="0"/>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1:00 pm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2000" b="1" dirty="0">
                          <a:latin typeface="Garamond" pitchFamily="18" charset="0"/>
                          <a:ea typeface="Calibri" panose="020F0502020204030204"/>
                          <a:cs typeface="Times New Roman" panose="02020603050405020304"/>
                        </a:rPr>
                        <a:t>Session 2</a:t>
                      </a:r>
                      <a:endParaRPr lang="en-US" sz="2000" dirty="0">
                        <a:latin typeface="Garamond" pitchFamily="18" charset="0"/>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1:00 pm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2:00 pm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2000" dirty="0">
                          <a:latin typeface="Garamond" pitchFamily="18" charset="0"/>
                          <a:ea typeface="Calibri" panose="020F0502020204030204"/>
                          <a:cs typeface="Times New Roman" panose="02020603050405020304"/>
                        </a:rPr>
                        <a:t>Lunch Break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2:00 pm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3:30 pm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2000" b="1" dirty="0">
                          <a:latin typeface="Garamond" pitchFamily="18" charset="0"/>
                          <a:ea typeface="Calibri" panose="020F0502020204030204"/>
                          <a:cs typeface="Times New Roman" panose="02020603050405020304"/>
                        </a:rPr>
                        <a:t>Session 3</a:t>
                      </a:r>
                      <a:endParaRPr lang="en-US" sz="2000" dirty="0">
                        <a:latin typeface="Garamond" pitchFamily="18" charset="0"/>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3:30 pm </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3:45 pm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2000" dirty="0">
                          <a:latin typeface="Garamond" pitchFamily="18" charset="0"/>
                          <a:ea typeface="Calibri" panose="020F0502020204030204"/>
                          <a:cs typeface="Times New Roman" panose="02020603050405020304"/>
                        </a:rPr>
                        <a:t>Tea Break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500">
                <a:tc>
                  <a:txBody>
                    <a:bodyPr/>
                    <a:lstStyle/>
                    <a:p>
                      <a:pPr marL="0" marR="0">
                        <a:lnSpc>
                          <a:spcPct val="105000"/>
                        </a:lnSpc>
                        <a:spcBef>
                          <a:spcPts val="0"/>
                        </a:spcBef>
                        <a:spcAft>
                          <a:spcPts val="0"/>
                        </a:spcAft>
                      </a:pPr>
                      <a:r>
                        <a:rPr lang="en-US" sz="2000" dirty="0">
                          <a:latin typeface="Garamond" pitchFamily="18" charset="0"/>
                          <a:ea typeface="Calibri" panose="020F0502020204030204"/>
                          <a:cs typeface="Times New Roman" panose="02020603050405020304"/>
                        </a:rPr>
                        <a:t>3:45 pm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a:latin typeface="Garamond" pitchFamily="18" charset="0"/>
                          <a:ea typeface="Calibri" panose="020F0502020204030204"/>
                          <a:cs typeface="Times New Roman" panose="02020603050405020304"/>
                        </a:rPr>
                        <a:t>5:00 pm</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2000" b="1" dirty="0">
                          <a:latin typeface="Garamond" pitchFamily="18" charset="0"/>
                          <a:ea typeface="Calibri" panose="020F0502020204030204"/>
                          <a:cs typeface="Times New Roman" panose="02020603050405020304"/>
                        </a:rPr>
                        <a:t>Session 4</a:t>
                      </a:r>
                      <a:endParaRPr lang="en-US" sz="2000" dirty="0">
                        <a:latin typeface="Garamond" pitchFamily="18" charset="0"/>
                        <a:ea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le 1"/>
          <p:cNvSpPr txBox="1"/>
          <p:nvPr/>
        </p:nvSpPr>
        <p:spPr>
          <a:xfrm>
            <a:off x="228600" y="304800"/>
            <a:ext cx="89916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sz="2000" b="1" i="0" u="none" strike="noStrike" kern="1200" cap="none" spc="0" normalizeH="0" baseline="0" noProof="0" smtClean="0">
                <a:ln>
                  <a:noFill/>
                </a:ln>
                <a:solidFill>
                  <a:schemeClr val="tx1"/>
                </a:solidFill>
                <a:effectLst/>
                <a:uLnTx/>
                <a:uFillTx/>
                <a:latin typeface="Garamond" pitchFamily="18" charset="0"/>
                <a:ea typeface="Calibri" panose="020F0502020204030204" pitchFamily="34" charset="0"/>
                <a:cs typeface="Times New Roman" panose="02020603050405020304" pitchFamily="18" charset="0"/>
              </a:rPr>
              <a:t>Foundation Course on Human Values </a:t>
            </a:r>
          </a:p>
          <a:p>
            <a:pPr marL="0" marR="0" lvl="0" indent="0" algn="l" defTabSz="914400" rtl="0" eaLnBrk="1" fontAlgn="auto" latinLnBrk="0" hangingPunct="1">
              <a:lnSpc>
                <a:spcPct val="100000"/>
              </a:lnSpc>
              <a:spcBef>
                <a:spcPct val="0"/>
              </a:spcBef>
              <a:spcAft>
                <a:spcPts val="0"/>
              </a:spcAft>
              <a:buClrTx/>
              <a:buSzTx/>
              <a:buFontTx/>
              <a:buNone/>
              <a:defRPr/>
            </a:pPr>
            <a:r>
              <a:rPr kumimoji="0" lang="en-US" sz="2000" b="1" i="0" u="none" strike="noStrike" kern="1200" cap="none" spc="0" normalizeH="0" baseline="0" noProof="0" smtClean="0">
                <a:ln>
                  <a:noFill/>
                </a:ln>
                <a:solidFill>
                  <a:schemeClr val="tx1"/>
                </a:solidFill>
                <a:effectLst/>
                <a:uLnTx/>
                <a:uFillTx/>
                <a:latin typeface="Garamond" pitchFamily="18" charset="0"/>
                <a:ea typeface="Calibri" panose="020F0502020204030204" pitchFamily="34" charset="0"/>
                <a:cs typeface="Times New Roman" panose="02020603050405020304" pitchFamily="18" charset="0"/>
              </a:rPr>
              <a:t>&amp; Professional Ethics</a:t>
            </a:r>
            <a:endParaRPr kumimoji="0" lang="en-US" sz="2000" b="1" i="0" u="none" strike="noStrike" kern="1200" cap="none" spc="0" normalizeH="0" baseline="0" noProof="0" dirty="0">
              <a:ln>
                <a:noFill/>
              </a:ln>
              <a:solidFill>
                <a:schemeClr val="tx2"/>
              </a:solidFill>
              <a:effectLst/>
              <a:uLnTx/>
              <a:uFillTx/>
              <a:latin typeface="Garamond" pitchFamily="18" charset="0"/>
              <a:ea typeface="+mj-ea"/>
              <a:cs typeface="+mj-cs"/>
            </a:endParaRPr>
          </a:p>
        </p:txBody>
      </p:sp>
      <p:pic>
        <p:nvPicPr>
          <p:cNvPr id="5" name="Content Placeholder 4" descr="Foundation-Courses-Details"/>
          <p:cNvPicPr>
            <a:picLocks noGrp="1" noChangeAspect="1"/>
          </p:cNvPicPr>
          <p:nvPr>
            <p:ph sz="quarter" idx="1"/>
          </p:nvPr>
        </p:nvPicPr>
        <p:blipFill>
          <a:blip r:embed="rId2" cstate="print"/>
          <a:stretch>
            <a:fillRect/>
          </a:stretch>
        </p:blipFill>
        <p:spPr>
          <a:xfrm>
            <a:off x="6004560" y="0"/>
            <a:ext cx="3140710" cy="1306195"/>
          </a:xfrm>
          <a:prstGeom prst="rect">
            <a:avLst/>
          </a:prstGeom>
        </p:spPr>
      </p:pic>
    </p:spTree>
  </p:cSld>
  <p:clrMapOvr>
    <a:masterClrMapping/>
  </p:clrMapOvr>
  <p:transition spd="med" advClick="0" advTm="2147483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990600"/>
          </a:xfrm>
        </p:spPr>
        <p:txBody>
          <a:bodyPr>
            <a:normAutofit/>
          </a:bodyPr>
          <a:lstStyle/>
          <a:p>
            <a:r>
              <a:rPr lang="en-US" sz="2000" b="1" dirty="0" smtClean="0">
                <a:latin typeface="Garamond" pitchFamily="18" charset="0"/>
              </a:rPr>
              <a:t>Contents:</a:t>
            </a:r>
            <a:r>
              <a:rPr lang="en-US" sz="2000" dirty="0" smtClean="0">
                <a:latin typeface="Garamond" pitchFamily="18" charset="0"/>
              </a:rPr>
              <a:t/>
            </a:r>
            <a:br>
              <a:rPr lang="en-US" sz="2000" dirty="0" smtClean="0">
                <a:latin typeface="Garamond" pitchFamily="18" charset="0"/>
              </a:rPr>
            </a:br>
            <a:endParaRPr lang="en-US" sz="2000" dirty="0">
              <a:latin typeface="Garamond" pitchFamily="18" charset="0"/>
            </a:endParaRPr>
          </a:p>
        </p:txBody>
      </p:sp>
      <p:graphicFrame>
        <p:nvGraphicFramePr>
          <p:cNvPr id="3" name="Table 2"/>
          <p:cNvGraphicFramePr>
            <a:graphicFrameLocks noGrp="1"/>
          </p:cNvGraphicFramePr>
          <p:nvPr/>
        </p:nvGraphicFramePr>
        <p:xfrm>
          <a:off x="152400" y="1600200"/>
          <a:ext cx="8915400" cy="5114205"/>
        </p:xfrm>
        <a:graphic>
          <a:graphicData uri="http://schemas.openxmlformats.org/drawingml/2006/table">
            <a:tbl>
              <a:tblPr/>
              <a:tblGrid>
                <a:gridCol w="1024178"/>
                <a:gridCol w="1595034"/>
                <a:gridCol w="1678984"/>
                <a:gridCol w="1595034"/>
                <a:gridCol w="1511085"/>
                <a:gridCol w="1511085"/>
              </a:tblGrid>
              <a:tr h="567267">
                <a:tc>
                  <a:txBody>
                    <a:bodyPr/>
                    <a:lstStyle/>
                    <a:p>
                      <a:pPr marL="0" marR="0" algn="l">
                        <a:lnSpc>
                          <a:spcPct val="105000"/>
                        </a:lnSpc>
                        <a:spcBef>
                          <a:spcPts val="0"/>
                        </a:spcBef>
                        <a:spcAft>
                          <a:spcPts val="0"/>
                        </a:spcAft>
                      </a:pPr>
                      <a:r>
                        <a:rPr lang="en-US" sz="1200" dirty="0">
                          <a:latin typeface="Times New Roman" pitchFamily="18" charset="0"/>
                          <a:ea typeface="Calibri" panose="020F0502020204030204"/>
                          <a:cs typeface="Times New Roman" pitchFamily="18" charset="0"/>
                        </a:rPr>
                        <a:t>     Day</a:t>
                      </a:r>
                    </a:p>
                    <a:p>
                      <a:pPr marL="0" marR="0" algn="l">
                        <a:lnSpc>
                          <a:spcPct val="105000"/>
                        </a:lnSpc>
                        <a:spcBef>
                          <a:spcPts val="0"/>
                        </a:spcBef>
                        <a:spcAft>
                          <a:spcPts val="0"/>
                        </a:spcAft>
                      </a:pPr>
                      <a:r>
                        <a:rPr lang="en-US" sz="1200" dirty="0">
                          <a:latin typeface="Times New Roman" pitchFamily="18" charset="0"/>
                          <a:cs typeface="Times New Roman" pitchFamily="18" charset="0"/>
                        </a:rPr>
                        <a:t/>
                      </a:r>
                      <a:br>
                        <a:rPr lang="en-US" sz="1200" dirty="0">
                          <a:latin typeface="Times New Roman" pitchFamily="18" charset="0"/>
                          <a:cs typeface="Times New Roman" pitchFamily="18" charset="0"/>
                        </a:rPr>
                      </a:br>
                      <a:r>
                        <a:rPr lang="en-US" sz="1200" dirty="0">
                          <a:latin typeface="Times New Roman" pitchFamily="18" charset="0"/>
                          <a:ea typeface="Calibri" panose="020F0502020204030204"/>
                          <a:cs typeface="Times New Roman" pitchFamily="18" charset="0"/>
                        </a:rPr>
                        <a:t>  Sessions</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Monday</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Tuesday</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Wednesday</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Thursday </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Friday </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3622">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Sessions 1</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dirty="0">
                          <a:latin typeface="Times New Roman" pitchFamily="18" charset="0"/>
                          <a:ea typeface="Calibri" panose="020F0502020204030204"/>
                          <a:cs typeface="Times New Roman" pitchFamily="18" charset="0"/>
                        </a:rPr>
                        <a:t>Inauguration </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dirty="0">
                          <a:latin typeface="Times New Roman" pitchFamily="18" charset="0"/>
                          <a:ea typeface="Calibri" panose="020F0502020204030204"/>
                          <a:cs typeface="Times New Roman" pitchFamily="18" charset="0"/>
                        </a:rPr>
                        <a:t>Understanding right relationship and physical features  (understanding and living in harmony at various level)</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Human relationships , Harmony in the family</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Reality3: Understanding Society ,</a:t>
                      </a:r>
                    </a:p>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Harmony in the society--continue</a:t>
                      </a:r>
                    </a:p>
                  </a:txBody>
                  <a:tcPr marL="64508" marR="64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Reality4: Understanding Nature,  Harmony in nature</a:t>
                      </a:r>
                    </a:p>
                  </a:txBody>
                  <a:tcPr marL="64508" marR="64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4533">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Sessions 2</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Education – Expectations and Outcome, Relation between success in life and education</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dirty="0">
                          <a:latin typeface="Times New Roman" pitchFamily="18" charset="0"/>
                          <a:ea typeface="Calibri" panose="020F0502020204030204"/>
                          <a:cs typeface="Times New Roman" pitchFamily="18" charset="0"/>
                        </a:rPr>
                        <a:t>Secular and universal approach to understand Reality</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dirty="0">
                          <a:latin typeface="Times New Roman" pitchFamily="18" charset="0"/>
                          <a:ea typeface="Calibri" panose="020F0502020204030204"/>
                          <a:cs typeface="Times New Roman" pitchFamily="18" charset="0"/>
                        </a:rPr>
                        <a:t>Human relationships , Harmony in the family--continue</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Co-existential acceptance of values ,Universal human conduct</a:t>
                      </a:r>
                    </a:p>
                  </a:txBody>
                  <a:tcPr marL="64508" marR="64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Reality4: Understanding Nature,  Harmony in nature--continue</a:t>
                      </a:r>
                    </a:p>
                  </a:txBody>
                  <a:tcPr marL="64508" marR="64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5445">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Sessions 3</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Understanding needs, Process for value education , Education</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Harmony in the self </a:t>
                      </a:r>
                    </a:p>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Reality2: Understanding Family</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dirty="0">
                          <a:latin typeface="Times New Roman" pitchFamily="18" charset="0"/>
                          <a:ea typeface="Calibri" panose="020F0502020204030204"/>
                          <a:cs typeface="Times New Roman" pitchFamily="18" charset="0"/>
                        </a:rPr>
                        <a:t>Reality3: Understanding Society,</a:t>
                      </a:r>
                    </a:p>
                    <a:p>
                      <a:pPr marL="0" marR="0" algn="l">
                        <a:lnSpc>
                          <a:spcPct val="105000"/>
                        </a:lnSpc>
                        <a:spcBef>
                          <a:spcPts val="0"/>
                        </a:spcBef>
                        <a:spcAft>
                          <a:spcPts val="0"/>
                        </a:spcAft>
                      </a:pPr>
                      <a:r>
                        <a:rPr lang="en-US" sz="1200" dirty="0">
                          <a:latin typeface="Times New Roman" pitchFamily="18" charset="0"/>
                          <a:ea typeface="Calibri" panose="020F0502020204030204"/>
                          <a:cs typeface="Times New Roman" pitchFamily="18" charset="0"/>
                        </a:rPr>
                        <a:t>Harmony in the society</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1200" dirty="0">
                          <a:latin typeface="Times New Roman" pitchFamily="18" charset="0"/>
                          <a:ea typeface="Calibri" panose="020F0502020204030204"/>
                          <a:cs typeface="Times New Roman" pitchFamily="18" charset="0"/>
                        </a:rPr>
                        <a:t>Co-existential acceptance of values ,Universal human conduct--continue</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1200" dirty="0">
                          <a:latin typeface="Times New Roman" pitchFamily="18" charset="0"/>
                          <a:ea typeface="Calibri" panose="020F0502020204030204"/>
                          <a:cs typeface="Times New Roman" pitchFamily="18" charset="0"/>
                        </a:rPr>
                        <a:t>Feedback</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4533">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Sessions 4</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Self-exploration,  Co-existential  acceptance and experiential validation</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Harmony in the self </a:t>
                      </a:r>
                    </a:p>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Reality2: Understanding Family</a:t>
                      </a:r>
                    </a:p>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--continue</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Reality3: Understanding Society ,</a:t>
                      </a:r>
                    </a:p>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Harmony in the society--continue</a:t>
                      </a:r>
                    </a:p>
                  </a:txBody>
                  <a:tcPr marL="64508" marR="6450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5000"/>
                        </a:lnSpc>
                        <a:spcBef>
                          <a:spcPts val="0"/>
                        </a:spcBef>
                        <a:spcAft>
                          <a:spcPts val="0"/>
                        </a:spcAft>
                      </a:pPr>
                      <a:r>
                        <a:rPr lang="en-US" sz="1200">
                          <a:latin typeface="Times New Roman" pitchFamily="18" charset="0"/>
                          <a:ea typeface="Calibri" panose="020F0502020204030204"/>
                          <a:cs typeface="Times New Roman" pitchFamily="18" charset="0"/>
                        </a:rPr>
                        <a:t>Co-existential acceptance of values ,Universal human conduct--continue</a:t>
                      </a:r>
                    </a:p>
                  </a:txBody>
                  <a:tcPr marL="64508" marR="64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5000"/>
                        </a:lnSpc>
                        <a:spcBef>
                          <a:spcPts val="0"/>
                        </a:spcBef>
                        <a:spcAft>
                          <a:spcPts val="0"/>
                        </a:spcAft>
                      </a:pPr>
                      <a:r>
                        <a:rPr lang="en-US" sz="1200" dirty="0">
                          <a:latin typeface="Times New Roman" pitchFamily="18" charset="0"/>
                          <a:ea typeface="Calibri" panose="020F0502020204030204"/>
                          <a:cs typeface="Times New Roman" pitchFamily="18" charset="0"/>
                        </a:rPr>
                        <a:t>Valedictory</a:t>
                      </a:r>
                    </a:p>
                  </a:txBody>
                  <a:tcPr marL="64508" marR="64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itle 1"/>
          <p:cNvSpPr txBox="1"/>
          <p:nvPr/>
        </p:nvSpPr>
        <p:spPr>
          <a:xfrm>
            <a:off x="76200" y="0"/>
            <a:ext cx="89916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sz="2000" b="1" i="0" u="none" strike="noStrike" kern="1200" cap="none" spc="0" normalizeH="0" baseline="0" noProof="0" smtClean="0">
                <a:ln>
                  <a:noFill/>
                </a:ln>
                <a:solidFill>
                  <a:schemeClr val="tx1"/>
                </a:solidFill>
                <a:effectLst/>
                <a:uLnTx/>
                <a:uFillTx/>
                <a:latin typeface="Garamond" pitchFamily="18" charset="0"/>
                <a:ea typeface="Calibri" panose="020F0502020204030204" pitchFamily="34" charset="0"/>
                <a:cs typeface="Times New Roman" panose="02020603050405020304" pitchFamily="18" charset="0"/>
              </a:rPr>
              <a:t>Foundation Course on Human Values </a:t>
            </a:r>
          </a:p>
          <a:p>
            <a:pPr marL="0" marR="0" lvl="0" indent="0" algn="l" defTabSz="914400" rtl="0" eaLnBrk="1" fontAlgn="auto" latinLnBrk="0" hangingPunct="1">
              <a:lnSpc>
                <a:spcPct val="100000"/>
              </a:lnSpc>
              <a:spcBef>
                <a:spcPct val="0"/>
              </a:spcBef>
              <a:spcAft>
                <a:spcPts val="0"/>
              </a:spcAft>
              <a:buClrTx/>
              <a:buSzTx/>
              <a:buFontTx/>
              <a:buNone/>
              <a:defRPr/>
            </a:pPr>
            <a:r>
              <a:rPr kumimoji="0" lang="en-US" sz="2000" b="1" i="0" u="none" strike="noStrike" kern="1200" cap="none" spc="0" normalizeH="0" baseline="0" noProof="0" smtClean="0">
                <a:ln>
                  <a:noFill/>
                </a:ln>
                <a:solidFill>
                  <a:schemeClr val="tx1"/>
                </a:solidFill>
                <a:effectLst/>
                <a:uLnTx/>
                <a:uFillTx/>
                <a:latin typeface="Garamond" pitchFamily="18" charset="0"/>
                <a:ea typeface="Calibri" panose="020F0502020204030204" pitchFamily="34" charset="0"/>
                <a:cs typeface="Times New Roman" panose="02020603050405020304" pitchFamily="18" charset="0"/>
              </a:rPr>
              <a:t>&amp; Professional Ethics</a:t>
            </a:r>
            <a:endParaRPr kumimoji="0" lang="en-US" sz="2000" b="1" i="0" u="none" strike="noStrike" kern="1200" cap="none" spc="0" normalizeH="0" baseline="0" noProof="0" dirty="0">
              <a:ln>
                <a:noFill/>
              </a:ln>
              <a:solidFill>
                <a:schemeClr val="tx2"/>
              </a:solidFill>
              <a:effectLst/>
              <a:uLnTx/>
              <a:uFillTx/>
              <a:latin typeface="Garamond" pitchFamily="18" charset="0"/>
              <a:ea typeface="+mj-ea"/>
              <a:cs typeface="+mj-cs"/>
            </a:endParaRPr>
          </a:p>
        </p:txBody>
      </p:sp>
      <p:pic>
        <p:nvPicPr>
          <p:cNvPr id="4" name="Content Placeholder 3" descr="Foundation-Courses-Details"/>
          <p:cNvPicPr>
            <a:picLocks noGrp="1" noChangeAspect="1"/>
          </p:cNvPicPr>
          <p:nvPr>
            <p:ph sz="quarter" idx="1"/>
          </p:nvPr>
        </p:nvPicPr>
        <p:blipFill>
          <a:blip r:embed="rId2" cstate="print"/>
          <a:stretch>
            <a:fillRect/>
          </a:stretch>
        </p:blipFill>
        <p:spPr>
          <a:xfrm>
            <a:off x="6004560" y="0"/>
            <a:ext cx="3140710" cy="1306195"/>
          </a:xfrm>
          <a:prstGeom prst="rect">
            <a:avLst/>
          </a:prstGeom>
        </p:spPr>
      </p:pic>
    </p:spTree>
  </p:cSld>
  <p:clrMapOvr>
    <a:masterClrMapping/>
  </p:clrMapOvr>
  <p:transition spd="med" advClick="0" advTm="2147483000">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112</TotalTime>
  <Words>1089</Words>
  <Application>Microsoft Office PowerPoint</Application>
  <PresentationFormat>On-screen Show (4:3)</PresentationFormat>
  <Paragraphs>233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 ‘Foundation Course  on  Human Values &amp; Professional Ethics’ Under teacher Training Program  on  Induction Program </vt:lpstr>
      <vt:lpstr>WELCOME TO INAUGURAL FUNCTION</vt:lpstr>
      <vt:lpstr>Foundation Course on Human Values  &amp; Professional Ethics</vt:lpstr>
      <vt:lpstr>Foundation Course on Human Values  &amp; Professional Ethics</vt:lpstr>
      <vt:lpstr>INTRODUCTION</vt:lpstr>
      <vt:lpstr>Foundation Course on Human Values  &amp; Professional Ethics</vt:lpstr>
      <vt:lpstr>Foundation Course on Human Values  &amp; Professional Ethics</vt:lpstr>
      <vt:lpstr>Schedule (all days) </vt:lpstr>
      <vt:lpstr>Contents: </vt:lpstr>
      <vt:lpstr>Foundation Course on Human Values  &amp; Professional Ethics</vt:lpstr>
      <vt:lpstr>Foundation Course on Human Values  &amp; Professional Ethics</vt:lpstr>
      <vt:lpstr>Foundation Course on Human Values  &amp; Professional Ethics</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admin</cp:lastModifiedBy>
  <cp:revision>68</cp:revision>
  <dcterms:created xsi:type="dcterms:W3CDTF">2017-12-15T06:25:00Z</dcterms:created>
  <dcterms:modified xsi:type="dcterms:W3CDTF">2017-12-16T09:18:21Z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2057-10.2.0.5965</vt:lpwstr>
  </property>
</Properties>
</file>