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m" ContentType="application/vnd.ms-word.document.macroEnabled.12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9"/>
  </p:notesMasterIdLst>
  <p:sldIdLst>
    <p:sldId id="279" r:id="rId2"/>
    <p:sldId id="280" r:id="rId3"/>
    <p:sldId id="256" r:id="rId4"/>
    <p:sldId id="257" r:id="rId5"/>
    <p:sldId id="258" r:id="rId6"/>
    <p:sldId id="260" r:id="rId7"/>
    <p:sldId id="259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27"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9848" autoAdjust="0"/>
  </p:normalViewPr>
  <p:slideViewPr>
    <p:cSldViewPr>
      <p:cViewPr varScale="1">
        <p:scale>
          <a:sx n="87" d="100"/>
          <a:sy n="87" d="100"/>
        </p:scale>
        <p:origin x="-9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25C6DB-63D7-413E-B080-80998EADEB4F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F9B078-B156-4E0D-863D-CD742084E9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853E-763A-430E-9DB8-E59A434C42B9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91176-7196-460A-94E0-E07CB4AE90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853E-763A-430E-9DB8-E59A434C42B9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91176-7196-460A-94E0-E07CB4AE90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853E-763A-430E-9DB8-E59A434C42B9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91176-7196-460A-94E0-E07CB4AE90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853E-763A-430E-9DB8-E59A434C42B9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91176-7196-460A-94E0-E07CB4AE90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853E-763A-430E-9DB8-E59A434C42B9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91176-7196-460A-94E0-E07CB4AE90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853E-763A-430E-9DB8-E59A434C42B9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91176-7196-460A-94E0-E07CB4AE90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853E-763A-430E-9DB8-E59A434C42B9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91176-7196-460A-94E0-E07CB4AE90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853E-763A-430E-9DB8-E59A434C42B9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91176-7196-460A-94E0-E07CB4AE90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853E-763A-430E-9DB8-E59A434C42B9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91176-7196-460A-94E0-E07CB4AE90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853E-763A-430E-9DB8-E59A434C42B9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91176-7196-460A-94E0-E07CB4AE90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9853E-763A-430E-9DB8-E59A434C42B9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3191176-7196-460A-94E0-E07CB4AE90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089853E-763A-430E-9DB8-E59A434C42B9}" type="datetimeFigureOut">
              <a:rPr lang="en-US" smtClean="0"/>
              <a:pPr/>
              <a:t>3/11/2014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3191176-7196-460A-94E0-E07CB4AE90C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nika.made.001@gmail.com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Macro-Enabled_Document1.docm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lgerian" pitchFamily="82" charset="0"/>
              </a:rPr>
              <a:t> </a:t>
            </a:r>
            <a:br>
              <a:rPr lang="en-US" dirty="0" smtClean="0">
                <a:latin typeface="Algerian" pitchFamily="82" charset="0"/>
              </a:rPr>
            </a:br>
            <a:r>
              <a:rPr lang="en-US" dirty="0" smtClean="0">
                <a:latin typeface="Algerian" pitchFamily="82" charset="0"/>
              </a:rPr>
              <a:t/>
            </a:r>
            <a:br>
              <a:rPr lang="en-US" dirty="0" smtClean="0">
                <a:latin typeface="Algerian" pitchFamily="82" charset="0"/>
              </a:rPr>
            </a:br>
            <a:r>
              <a:rPr lang="en-US" dirty="0" smtClean="0">
                <a:latin typeface="Algerian" pitchFamily="82" charset="0"/>
              </a:rPr>
              <a:t>        Super Conductivity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                  By-                          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   </a:t>
            </a:r>
            <a:r>
              <a:rPr lang="en-US" dirty="0" err="1" smtClean="0"/>
              <a:t>Niharika</a:t>
            </a:r>
            <a:r>
              <a:rPr lang="en-US" dirty="0" smtClean="0"/>
              <a:t> </a:t>
            </a:r>
            <a:r>
              <a:rPr lang="en-US" dirty="0" err="1" smtClean="0"/>
              <a:t>Manmode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                   MANIT , Bhopal</a:t>
            </a:r>
          </a:p>
          <a:p>
            <a:pPr>
              <a:buNone/>
            </a:pPr>
            <a:r>
              <a:rPr lang="en-US" dirty="0" smtClean="0"/>
              <a:t>                                                  </a:t>
            </a:r>
            <a:r>
              <a:rPr lang="en-US" dirty="0" smtClean="0">
                <a:hlinkClick r:id="rId2"/>
              </a:rPr>
              <a:t>nika.made.001@gmail.com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     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528763" y="1397000"/>
          <a:ext cx="6086475" cy="4064000"/>
        </p:xfrm>
        <a:graphic>
          <a:graphicData uri="http://schemas.openxmlformats.org/presentationml/2006/ole">
            <p:oleObj spid="_x0000_s5122" name="Macro-Enabled Template" r:id="rId3" imgW="6086475" imgH="4064127" progId="Word.DocumentMacroEnabled.12">
              <p:embed/>
            </p:oleObj>
          </a:graphicData>
        </a:graphic>
      </p:graphicFrame>
      <p:sp>
        <p:nvSpPr>
          <p:cNvPr id="4" name="Rectangle 3"/>
          <p:cNvSpPr/>
          <p:nvPr/>
        </p:nvSpPr>
        <p:spPr>
          <a:xfrm>
            <a:off x="990600" y="381000"/>
            <a:ext cx="6934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j-lt"/>
              </a:rPr>
              <a:t>one would expect that at T&lt;</a:t>
            </a:r>
            <a:r>
              <a:rPr lang="en-US" sz="2400" dirty="0" err="1">
                <a:latin typeface="+mj-lt"/>
              </a:rPr>
              <a:t>Tc</a:t>
            </a:r>
            <a:r>
              <a:rPr lang="en-US" sz="2400" dirty="0">
                <a:latin typeface="+mj-lt"/>
              </a:rPr>
              <a:t> the magnetic </a:t>
            </a:r>
            <a:r>
              <a:rPr lang="en-US" sz="2400" dirty="0" smtClean="0">
                <a:latin typeface="+mj-lt"/>
              </a:rPr>
              <a:t>field would </a:t>
            </a:r>
            <a:r>
              <a:rPr lang="en-US" sz="2400" dirty="0">
                <a:latin typeface="+mj-lt"/>
              </a:rPr>
              <a:t>remain trapped in the material after </a:t>
            </a:r>
            <a:r>
              <a:rPr lang="en-US" sz="2400" dirty="0" smtClean="0">
                <a:latin typeface="+mj-lt"/>
              </a:rPr>
              <a:t>the external </a:t>
            </a:r>
            <a:r>
              <a:rPr lang="en-US" sz="2400" dirty="0">
                <a:latin typeface="+mj-lt"/>
              </a:rPr>
              <a:t>field has been turned off</a:t>
            </a:r>
            <a:r>
              <a:rPr lang="en-US" sz="2400" dirty="0" smtClean="0">
                <a:latin typeface="+mj-lt"/>
              </a:rPr>
              <a:t>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66800" y="1447800"/>
            <a:ext cx="7391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+mj-lt"/>
              </a:rPr>
              <a:t>The </a:t>
            </a:r>
            <a:r>
              <a:rPr lang="en-US" sz="2400" dirty="0">
                <a:latin typeface="+mj-lt"/>
              </a:rPr>
              <a:t>trapping of magnetic field does not happen (</a:t>
            </a:r>
            <a:r>
              <a:rPr lang="en-US" sz="2400" dirty="0" smtClean="0">
                <a:latin typeface="+mj-lt"/>
              </a:rPr>
              <a:t>the absence </a:t>
            </a:r>
            <a:r>
              <a:rPr lang="en-US" sz="2400" dirty="0">
                <a:latin typeface="+mj-lt"/>
              </a:rPr>
              <a:t>of magnetic field inside the </a:t>
            </a:r>
            <a:r>
              <a:rPr lang="en-US" sz="2400" dirty="0" smtClean="0">
                <a:latin typeface="+mj-lt"/>
              </a:rPr>
              <a:t>superconductor is </a:t>
            </a:r>
            <a:r>
              <a:rPr lang="en-US" sz="2400" dirty="0">
                <a:latin typeface="+mj-lt"/>
              </a:rPr>
              <a:t>the </a:t>
            </a:r>
            <a:r>
              <a:rPr lang="en-US" sz="2400" dirty="0" err="1">
                <a:latin typeface="+mj-lt"/>
              </a:rPr>
              <a:t>Meissner</a:t>
            </a:r>
            <a:r>
              <a:rPr lang="en-US" sz="2400" dirty="0">
                <a:latin typeface="+mj-lt"/>
              </a:rPr>
              <a:t> effect).</a:t>
            </a:r>
          </a:p>
          <a:p>
            <a:r>
              <a:rPr lang="en-US" sz="2400" dirty="0">
                <a:latin typeface="+mj-lt"/>
              </a:rPr>
              <a:t>This is what happens: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52600" y="3048000"/>
            <a:ext cx="50292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990600"/>
            <a:ext cx="7239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j-lt"/>
              </a:rPr>
              <a:t>The magnetic field is expelled from the interior of </a:t>
            </a:r>
            <a:r>
              <a:rPr lang="en-US" sz="2400" dirty="0" smtClean="0">
                <a:latin typeface="+mj-lt"/>
              </a:rPr>
              <a:t>the superconductor</a:t>
            </a:r>
            <a:r>
              <a:rPr lang="en-US" sz="2400" dirty="0">
                <a:latin typeface="+mj-lt"/>
              </a:rPr>
              <a:t>, inside the superconductor </a:t>
            </a:r>
            <a:r>
              <a:rPr lang="en-US" sz="2400" dirty="0" smtClean="0">
                <a:latin typeface="+mj-lt"/>
              </a:rPr>
              <a:t>B=0. Superconductor </a:t>
            </a:r>
            <a:r>
              <a:rPr lang="en-US" sz="2400" dirty="0">
                <a:latin typeface="+mj-lt"/>
              </a:rPr>
              <a:t>expels magnetic field from the</a:t>
            </a:r>
          </a:p>
          <a:p>
            <a:r>
              <a:rPr lang="en-US" sz="2400" dirty="0">
                <a:latin typeface="+mj-lt"/>
              </a:rPr>
              <a:t>interior by setting up electric current at the </a:t>
            </a:r>
            <a:r>
              <a:rPr lang="en-US" sz="2400" dirty="0" smtClean="0">
                <a:latin typeface="+mj-lt"/>
              </a:rPr>
              <a:t>surface.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The </a:t>
            </a:r>
            <a:r>
              <a:rPr lang="en-US" sz="2400" dirty="0">
                <a:latin typeface="+mj-lt"/>
              </a:rPr>
              <a:t>surface current creates magnetic field </a:t>
            </a:r>
            <a:r>
              <a:rPr lang="en-US" sz="2400" dirty="0" smtClean="0">
                <a:latin typeface="+mj-lt"/>
              </a:rPr>
              <a:t>that exactly </a:t>
            </a:r>
            <a:r>
              <a:rPr lang="en-US" sz="2400" dirty="0">
                <a:latin typeface="+mj-lt"/>
              </a:rPr>
              <a:t>cancels the external magnetic field!</a:t>
            </a:r>
          </a:p>
          <a:p>
            <a:r>
              <a:rPr lang="en-US" sz="2400" dirty="0">
                <a:latin typeface="+mj-lt"/>
              </a:rPr>
              <a:t>This electric current at the surface of </a:t>
            </a:r>
            <a:r>
              <a:rPr lang="en-US" sz="2400" dirty="0" smtClean="0">
                <a:latin typeface="+mj-lt"/>
              </a:rPr>
              <a:t>the superconductor </a:t>
            </a:r>
            <a:r>
              <a:rPr lang="en-US" sz="2400" dirty="0">
                <a:latin typeface="+mj-lt"/>
              </a:rPr>
              <a:t>appears at T&lt;</a:t>
            </a:r>
            <a:r>
              <a:rPr lang="en-US" sz="2400" dirty="0" err="1">
                <a:latin typeface="+mj-lt"/>
              </a:rPr>
              <a:t>Tc</a:t>
            </a:r>
            <a:r>
              <a:rPr lang="en-US" sz="2400" dirty="0">
                <a:latin typeface="+mj-lt"/>
              </a:rPr>
              <a:t> in order that </a:t>
            </a:r>
            <a:r>
              <a:rPr lang="en-US" sz="2400" dirty="0" smtClean="0">
                <a:latin typeface="+mj-lt"/>
              </a:rPr>
              <a:t>B=0 inside </a:t>
            </a:r>
            <a:r>
              <a:rPr lang="en-US" sz="2400" dirty="0">
                <a:latin typeface="+mj-lt"/>
              </a:rPr>
              <a:t>the superconductor.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95400" y="457200"/>
            <a:ext cx="7162800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+mj-lt"/>
              </a:rPr>
              <a:t>Type I and Type II Superconductors</a:t>
            </a:r>
          </a:p>
          <a:p>
            <a:r>
              <a:rPr lang="en-US" sz="2400" dirty="0">
                <a:latin typeface="+mj-lt"/>
              </a:rPr>
              <a:t>exhibit different magnetic response to </a:t>
            </a:r>
            <a:r>
              <a:rPr lang="en-US" sz="2400" dirty="0" smtClean="0">
                <a:latin typeface="+mj-lt"/>
              </a:rPr>
              <a:t>external magnetic </a:t>
            </a:r>
            <a:r>
              <a:rPr lang="en-US" sz="2400" dirty="0">
                <a:latin typeface="+mj-lt"/>
              </a:rPr>
              <a:t>field.</a:t>
            </a:r>
          </a:p>
          <a:p>
            <a:endParaRPr lang="en-US" sz="2400" dirty="0" smtClean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In </a:t>
            </a:r>
            <a:r>
              <a:rPr lang="en-US" sz="2400" b="1" dirty="0">
                <a:latin typeface="+mj-lt"/>
              </a:rPr>
              <a:t>Type I superconductor the magnetic field </a:t>
            </a:r>
            <a:r>
              <a:rPr lang="en-US" sz="2400" b="1" dirty="0" smtClean="0">
                <a:latin typeface="+mj-lt"/>
              </a:rPr>
              <a:t>is </a:t>
            </a:r>
            <a:r>
              <a:rPr lang="en-US" sz="2400" dirty="0" smtClean="0">
                <a:latin typeface="+mj-lt"/>
              </a:rPr>
              <a:t>completely </a:t>
            </a:r>
            <a:r>
              <a:rPr lang="en-US" sz="2400" dirty="0">
                <a:latin typeface="+mj-lt"/>
              </a:rPr>
              <a:t>expelled from the interior for B&lt;BC.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2971800"/>
            <a:ext cx="6781800" cy="370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304800"/>
            <a:ext cx="6019800" cy="2819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990600" y="3200400"/>
            <a:ext cx="7543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1" dirty="0" smtClean="0">
              <a:latin typeface="+mj-lt"/>
            </a:endParaRPr>
          </a:p>
          <a:p>
            <a:r>
              <a:rPr lang="en-US" sz="2400" b="1" dirty="0" smtClean="0">
                <a:latin typeface="+mj-lt"/>
              </a:rPr>
              <a:t>Type </a:t>
            </a:r>
            <a:r>
              <a:rPr lang="en-US" sz="2400" b="1" dirty="0">
                <a:latin typeface="+mj-lt"/>
              </a:rPr>
              <a:t>II superconductors have two values of critical</a:t>
            </a:r>
          </a:p>
          <a:p>
            <a:r>
              <a:rPr lang="en-US" sz="2400" dirty="0">
                <a:latin typeface="+mj-lt"/>
              </a:rPr>
              <a:t>magnetic field, for B&lt;BC1 the magnetic field </a:t>
            </a:r>
            <a:r>
              <a:rPr lang="en-US" sz="2400" dirty="0" smtClean="0">
                <a:latin typeface="+mj-lt"/>
              </a:rPr>
              <a:t>is completely </a:t>
            </a:r>
            <a:r>
              <a:rPr lang="en-US" sz="2400" dirty="0">
                <a:latin typeface="+mj-lt"/>
              </a:rPr>
              <a:t>expelled  </a:t>
            </a:r>
            <a:r>
              <a:rPr lang="en-US" sz="2400" dirty="0" smtClean="0">
                <a:latin typeface="+mj-lt"/>
              </a:rPr>
              <a:t>(</a:t>
            </a:r>
            <a:r>
              <a:rPr lang="en-US" sz="2400" dirty="0">
                <a:latin typeface="+mj-lt"/>
              </a:rPr>
              <a:t>Type-I behavior),  </a:t>
            </a:r>
            <a:r>
              <a:rPr lang="en-US" sz="2400" dirty="0" smtClean="0">
                <a:latin typeface="+mj-lt"/>
              </a:rPr>
              <a:t>whereas for BC1&lt;B&lt;BC2 </a:t>
            </a:r>
            <a:r>
              <a:rPr lang="en-US" sz="2400" dirty="0">
                <a:latin typeface="+mj-lt"/>
              </a:rPr>
              <a:t>the magnetic </a:t>
            </a:r>
            <a:r>
              <a:rPr lang="en-US" sz="2400" dirty="0" smtClean="0">
                <a:latin typeface="+mj-lt"/>
              </a:rPr>
              <a:t>field </a:t>
            </a:r>
            <a:r>
              <a:rPr lang="en-US" sz="2400" dirty="0">
                <a:latin typeface="+mj-lt"/>
              </a:rPr>
              <a:t>partially </a:t>
            </a:r>
            <a:r>
              <a:rPr lang="en-US" sz="2400" dirty="0" smtClean="0">
                <a:latin typeface="+mj-lt"/>
              </a:rPr>
              <a:t>penetrates through </a:t>
            </a:r>
            <a:r>
              <a:rPr lang="en-US" sz="2400" dirty="0">
                <a:latin typeface="+mj-lt"/>
              </a:rPr>
              <a:t>the material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228600"/>
            <a:ext cx="6324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1295400" y="3886200"/>
            <a:ext cx="64770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j-lt"/>
              </a:rPr>
              <a:t>The bulk of superconductor material breaks </a:t>
            </a:r>
            <a:r>
              <a:rPr lang="en-US" sz="2400" dirty="0" smtClean="0">
                <a:latin typeface="+mj-lt"/>
              </a:rPr>
              <a:t>down into </a:t>
            </a:r>
            <a:r>
              <a:rPr lang="en-US" sz="2400" dirty="0">
                <a:latin typeface="+mj-lt"/>
              </a:rPr>
              <a:t>two regions: superconductive from which </a:t>
            </a:r>
            <a:r>
              <a:rPr lang="en-US" sz="2400" dirty="0" smtClean="0">
                <a:latin typeface="+mj-lt"/>
              </a:rPr>
              <a:t>the external </a:t>
            </a:r>
            <a:r>
              <a:rPr lang="en-US" sz="2400" dirty="0">
                <a:latin typeface="+mj-lt"/>
              </a:rPr>
              <a:t>field is completely expelled, and </a:t>
            </a:r>
            <a:r>
              <a:rPr lang="en-US" sz="2400" dirty="0" smtClean="0">
                <a:latin typeface="+mj-lt"/>
              </a:rPr>
              <a:t>normal through </a:t>
            </a:r>
            <a:r>
              <a:rPr lang="en-US" sz="2400" dirty="0">
                <a:latin typeface="+mj-lt"/>
              </a:rPr>
              <a:t>which the external field penetrates.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"/>
            <a:ext cx="6781800" cy="3124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990600" y="3124200"/>
            <a:ext cx="7696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j-lt"/>
              </a:rPr>
              <a:t>The normal regions are distributed as filaments </a:t>
            </a:r>
            <a:r>
              <a:rPr lang="en-US" sz="2400" dirty="0" smtClean="0">
                <a:latin typeface="+mj-lt"/>
              </a:rPr>
              <a:t>filled with </a:t>
            </a:r>
            <a:r>
              <a:rPr lang="en-US" sz="2400" dirty="0">
                <a:latin typeface="+mj-lt"/>
              </a:rPr>
              <a:t>the external magnetic field. The flux of </a:t>
            </a:r>
            <a:r>
              <a:rPr lang="en-US" sz="2400" dirty="0" smtClean="0">
                <a:latin typeface="+mj-lt"/>
              </a:rPr>
              <a:t>magnetic field </a:t>
            </a:r>
            <a:r>
              <a:rPr lang="en-US" sz="2400" dirty="0">
                <a:latin typeface="+mj-lt"/>
              </a:rPr>
              <a:t>through the filaments is quantized. Electric</a:t>
            </a:r>
          </a:p>
          <a:p>
            <a:r>
              <a:rPr lang="en-US" sz="2400" dirty="0">
                <a:latin typeface="+mj-lt"/>
              </a:rPr>
              <a:t>current is induced at the interface between </a:t>
            </a:r>
            <a:r>
              <a:rPr lang="en-US" sz="2400" dirty="0" smtClean="0">
                <a:latin typeface="+mj-lt"/>
              </a:rPr>
              <a:t>the normal </a:t>
            </a:r>
            <a:r>
              <a:rPr lang="en-US" sz="2400" dirty="0">
                <a:latin typeface="+mj-lt"/>
              </a:rPr>
              <a:t>and the superconductive regions, </a:t>
            </a:r>
            <a:r>
              <a:rPr lang="en-US" sz="2400" dirty="0" smtClean="0">
                <a:latin typeface="+mj-lt"/>
              </a:rPr>
              <a:t>the “surface</a:t>
            </a:r>
            <a:r>
              <a:rPr lang="en-US" sz="2400" dirty="0">
                <a:latin typeface="+mj-lt"/>
              </a:rPr>
              <a:t>” of filaments is “wrapped” in current which</a:t>
            </a:r>
          </a:p>
          <a:p>
            <a:r>
              <a:rPr lang="en-US" sz="2400" dirty="0">
                <a:latin typeface="+mj-lt"/>
              </a:rPr>
              <a:t>cancels the magnetic field in the </a:t>
            </a:r>
            <a:r>
              <a:rPr lang="en-US" sz="2400" dirty="0" smtClean="0">
                <a:latin typeface="+mj-lt"/>
              </a:rPr>
              <a:t>superconductive regions. The </a:t>
            </a:r>
            <a:r>
              <a:rPr lang="en-US" sz="2400" dirty="0">
                <a:latin typeface="+mj-lt"/>
              </a:rPr>
              <a:t>electric current is carried by the </a:t>
            </a:r>
            <a:r>
              <a:rPr lang="en-US" sz="2400" dirty="0" smtClean="0">
                <a:latin typeface="+mj-lt"/>
              </a:rPr>
              <a:t>superconductive regions </a:t>
            </a:r>
            <a:r>
              <a:rPr lang="en-US" sz="2400" dirty="0">
                <a:latin typeface="+mj-lt"/>
              </a:rPr>
              <a:t>of Type-II material.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19400" y="381000"/>
            <a:ext cx="39094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Mechanism of superconductivity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990600" y="1447800"/>
            <a:ext cx="6858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j-lt"/>
              </a:rPr>
              <a:t>Interaction between electrons and lattice atoms </a:t>
            </a:r>
            <a:r>
              <a:rPr lang="en-US" sz="2400" dirty="0" smtClean="0">
                <a:latin typeface="+mj-lt"/>
              </a:rPr>
              <a:t>is critical </a:t>
            </a:r>
            <a:r>
              <a:rPr lang="en-US" sz="2400" dirty="0">
                <a:latin typeface="+mj-lt"/>
              </a:rPr>
              <a:t>for the existence of superconductive </a:t>
            </a:r>
            <a:r>
              <a:rPr lang="en-US" sz="2400" dirty="0" smtClean="0">
                <a:latin typeface="+mj-lt"/>
              </a:rPr>
              <a:t>state. Good </a:t>
            </a:r>
            <a:r>
              <a:rPr lang="en-US" sz="2400" dirty="0">
                <a:latin typeface="+mj-lt"/>
              </a:rPr>
              <a:t>conductors (weak scattering from the </a:t>
            </a:r>
            <a:r>
              <a:rPr lang="en-US" sz="2400" dirty="0" smtClean="0">
                <a:latin typeface="+mj-lt"/>
              </a:rPr>
              <a:t>lattice) are </a:t>
            </a:r>
            <a:r>
              <a:rPr lang="en-US" sz="2400" dirty="0">
                <a:latin typeface="+mj-lt"/>
              </a:rPr>
              <a:t>poor superconductors (low TC</a:t>
            </a:r>
            <a:r>
              <a:rPr lang="en-US" sz="2400" dirty="0" smtClean="0">
                <a:latin typeface="+mj-lt"/>
              </a:rPr>
              <a:t>). Electrons </a:t>
            </a:r>
            <a:r>
              <a:rPr lang="en-US" sz="2400" dirty="0">
                <a:latin typeface="+mj-lt"/>
              </a:rPr>
              <a:t>on their flight through the lattice </a:t>
            </a:r>
            <a:r>
              <a:rPr lang="en-US" sz="2400" dirty="0" smtClean="0">
                <a:latin typeface="+mj-lt"/>
              </a:rPr>
              <a:t>cause lattice </a:t>
            </a:r>
            <a:r>
              <a:rPr lang="en-US" sz="2400" dirty="0">
                <a:latin typeface="+mj-lt"/>
              </a:rPr>
              <a:t>deformation (electrons attract the </a:t>
            </a:r>
            <a:r>
              <a:rPr lang="en-US" sz="2400" dirty="0" smtClean="0">
                <a:latin typeface="+mj-lt"/>
              </a:rPr>
              <a:t>positively charged </a:t>
            </a:r>
            <a:r>
              <a:rPr lang="en-US" sz="2400" dirty="0">
                <a:latin typeface="+mj-lt"/>
              </a:rPr>
              <a:t>lattice atoms and slightly displace </a:t>
            </a:r>
            <a:r>
              <a:rPr lang="en-US" sz="2400" dirty="0" smtClean="0">
                <a:latin typeface="+mj-lt"/>
              </a:rPr>
              <a:t>them) which </a:t>
            </a:r>
            <a:r>
              <a:rPr lang="en-US" sz="2400" dirty="0">
                <a:latin typeface="+mj-lt"/>
              </a:rPr>
              <a:t>results in a trail of positively charged </a:t>
            </a:r>
            <a:r>
              <a:rPr lang="en-US" sz="2400" dirty="0" smtClean="0">
                <a:latin typeface="+mj-lt"/>
              </a:rPr>
              <a:t>region. This </a:t>
            </a:r>
            <a:r>
              <a:rPr lang="en-US" sz="2400" dirty="0">
                <a:latin typeface="+mj-lt"/>
              </a:rPr>
              <a:t>positively charged region of lattice atoms </a:t>
            </a:r>
            <a:r>
              <a:rPr lang="en-US" sz="2400" dirty="0" smtClean="0">
                <a:latin typeface="+mj-lt"/>
              </a:rPr>
              <a:t>attracts another </a:t>
            </a:r>
            <a:r>
              <a:rPr lang="en-US" sz="2400" dirty="0">
                <a:latin typeface="+mj-lt"/>
              </a:rPr>
              <a:t>electron and provides for </a:t>
            </a:r>
            <a:r>
              <a:rPr lang="en-US" sz="2400" b="1" dirty="0" smtClean="0">
                <a:latin typeface="+mj-lt"/>
              </a:rPr>
              <a:t>electron-electron coupling</a:t>
            </a:r>
            <a:r>
              <a:rPr lang="en-US" sz="2400" b="1" dirty="0">
                <a:latin typeface="+mj-lt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304800"/>
            <a:ext cx="5334000" cy="3124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1219200" y="3352800"/>
            <a:ext cx="6477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j-lt"/>
              </a:rPr>
              <a:t>Electron pairs, and not single electrons, are </a:t>
            </a:r>
            <a:r>
              <a:rPr lang="en-US" sz="2400" dirty="0" smtClean="0">
                <a:latin typeface="+mj-lt"/>
              </a:rPr>
              <a:t>charge carriers </a:t>
            </a:r>
            <a:r>
              <a:rPr lang="en-US" sz="2400" dirty="0">
                <a:latin typeface="+mj-lt"/>
              </a:rPr>
              <a:t>in superconductors</a:t>
            </a:r>
          </a:p>
        </p:txBody>
      </p:sp>
      <p:sp>
        <p:nvSpPr>
          <p:cNvPr id="5" name="Rectangle 4"/>
          <p:cNvSpPr/>
          <p:nvPr/>
        </p:nvSpPr>
        <p:spPr>
          <a:xfrm>
            <a:off x="1219200" y="4419600"/>
            <a:ext cx="6705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j-lt"/>
              </a:rPr>
              <a:t>The electron-electron coupling is weak and can </a:t>
            </a:r>
            <a:r>
              <a:rPr lang="en-US" sz="2400" dirty="0" smtClean="0">
                <a:latin typeface="+mj-lt"/>
              </a:rPr>
              <a:t>be destroyed </a:t>
            </a:r>
            <a:r>
              <a:rPr lang="en-US" sz="2400" dirty="0">
                <a:latin typeface="+mj-lt"/>
              </a:rPr>
              <a:t>by thermal motion of the lattice. For </a:t>
            </a:r>
            <a:r>
              <a:rPr lang="en-US" sz="2400" dirty="0" smtClean="0">
                <a:latin typeface="+mj-lt"/>
              </a:rPr>
              <a:t>this reason </a:t>
            </a:r>
            <a:r>
              <a:rPr lang="en-US" sz="2400" dirty="0">
                <a:latin typeface="+mj-lt"/>
              </a:rPr>
              <a:t>superconductivity exists only at </a:t>
            </a:r>
            <a:r>
              <a:rPr lang="en-US" sz="2400" dirty="0" smtClean="0">
                <a:latin typeface="+mj-lt"/>
              </a:rPr>
              <a:t>low temperatures</a:t>
            </a:r>
            <a:r>
              <a:rPr lang="en-US" sz="2400" dirty="0">
                <a:latin typeface="+mj-lt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304800"/>
            <a:ext cx="7086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j-lt"/>
              </a:rPr>
              <a:t>The electron-electron coupling results in </a:t>
            </a:r>
            <a:r>
              <a:rPr lang="en-US" sz="2400" dirty="0" smtClean="0">
                <a:latin typeface="+mj-lt"/>
              </a:rPr>
              <a:t>electron pairing </a:t>
            </a:r>
            <a:r>
              <a:rPr lang="en-US" sz="2400" dirty="0">
                <a:latin typeface="+mj-lt"/>
              </a:rPr>
              <a:t>- formation of </a:t>
            </a:r>
            <a:r>
              <a:rPr lang="en-US" sz="2400" b="1" dirty="0">
                <a:latin typeface="+mj-lt"/>
              </a:rPr>
              <a:t>Cooper pairs. </a:t>
            </a:r>
            <a:r>
              <a:rPr lang="en-US" sz="2400" dirty="0">
                <a:latin typeface="+mj-lt"/>
              </a:rPr>
              <a:t>The Cooper </a:t>
            </a:r>
            <a:r>
              <a:rPr lang="en-US" sz="2400" dirty="0" smtClean="0">
                <a:latin typeface="+mj-lt"/>
              </a:rPr>
              <a:t>pairs do </a:t>
            </a:r>
            <a:r>
              <a:rPr lang="en-US" sz="2400" dirty="0">
                <a:latin typeface="+mj-lt"/>
              </a:rPr>
              <a:t>not have spin 1/2 and therefore do not </a:t>
            </a:r>
            <a:r>
              <a:rPr lang="en-US" sz="2400" dirty="0" smtClean="0">
                <a:latin typeface="+mj-lt"/>
              </a:rPr>
              <a:t>follow </a:t>
            </a:r>
            <a:r>
              <a:rPr lang="en-US" sz="2400" b="1" dirty="0" smtClean="0">
                <a:latin typeface="+mj-lt"/>
              </a:rPr>
              <a:t>Pauli’s </a:t>
            </a:r>
            <a:r>
              <a:rPr lang="en-US" sz="2400" b="1" dirty="0">
                <a:latin typeface="+mj-lt"/>
              </a:rPr>
              <a:t>principle </a:t>
            </a:r>
            <a:r>
              <a:rPr lang="en-US" sz="2400" dirty="0">
                <a:latin typeface="+mj-lt"/>
              </a:rPr>
              <a:t>(1 electron per state). Large </a:t>
            </a:r>
            <a:r>
              <a:rPr lang="en-US" sz="2400" dirty="0" smtClean="0">
                <a:latin typeface="+mj-lt"/>
              </a:rPr>
              <a:t>number of </a:t>
            </a:r>
            <a:r>
              <a:rPr lang="en-US" sz="2400" dirty="0">
                <a:latin typeface="+mj-lt"/>
              </a:rPr>
              <a:t>Cooper pairs can populate one collective </a:t>
            </a:r>
            <a:r>
              <a:rPr lang="en-US" sz="2400" dirty="0" smtClean="0">
                <a:latin typeface="+mj-lt"/>
              </a:rPr>
              <a:t>state. This </a:t>
            </a:r>
            <a:r>
              <a:rPr lang="en-US" sz="2400" dirty="0">
                <a:latin typeface="+mj-lt"/>
              </a:rPr>
              <a:t>state is stable and </a:t>
            </a:r>
            <a:r>
              <a:rPr lang="en-US" sz="2400" dirty="0" smtClean="0">
                <a:latin typeface="+mj-lt"/>
              </a:rPr>
              <a:t>requires some additional energy </a:t>
            </a:r>
            <a:r>
              <a:rPr lang="en-US" sz="2400" dirty="0">
                <a:latin typeface="+mj-lt"/>
              </a:rPr>
              <a:t>input (thermal energy) to be destroyed. </a:t>
            </a:r>
            <a:r>
              <a:rPr lang="en-US" sz="2400" dirty="0" smtClean="0">
                <a:latin typeface="+mj-lt"/>
              </a:rPr>
              <a:t>The binding </a:t>
            </a:r>
            <a:r>
              <a:rPr lang="en-US" sz="2400" dirty="0">
                <a:latin typeface="+mj-lt"/>
              </a:rPr>
              <a:t>energy of Cooper pairs in the collective </a:t>
            </a:r>
            <a:r>
              <a:rPr lang="en-US" sz="2400" dirty="0" smtClean="0">
                <a:latin typeface="+mj-lt"/>
              </a:rPr>
              <a:t>state is </a:t>
            </a:r>
            <a:r>
              <a:rPr lang="en-US" sz="2400" dirty="0">
                <a:latin typeface="+mj-lt"/>
              </a:rPr>
              <a:t>several </a:t>
            </a:r>
            <a:r>
              <a:rPr lang="en-US" sz="2400" dirty="0" err="1">
                <a:latin typeface="+mj-lt"/>
              </a:rPr>
              <a:t>meV</a:t>
            </a:r>
            <a:r>
              <a:rPr lang="en-US" sz="2400" dirty="0">
                <a:latin typeface="+mj-lt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143000" y="3733800"/>
            <a:ext cx="7162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j-lt"/>
              </a:rPr>
              <a:t>Formation of Cooper pairs is a spontaneous </a:t>
            </a:r>
            <a:r>
              <a:rPr lang="en-US" sz="2400" dirty="0" smtClean="0">
                <a:latin typeface="+mj-lt"/>
              </a:rPr>
              <a:t>process resulting </a:t>
            </a:r>
            <a:r>
              <a:rPr lang="en-US" sz="2400" dirty="0">
                <a:latin typeface="+mj-lt"/>
              </a:rPr>
              <a:t>in lower energy state of electrons in </a:t>
            </a:r>
            <a:r>
              <a:rPr lang="en-US" sz="2400" dirty="0" smtClean="0">
                <a:latin typeface="+mj-lt"/>
              </a:rPr>
              <a:t>the superconductor</a:t>
            </a:r>
            <a:r>
              <a:rPr lang="en-US" sz="2400" dirty="0">
                <a:latin typeface="+mj-lt"/>
              </a:rPr>
              <a:t>. In superconductors, the filled </a:t>
            </a:r>
            <a:r>
              <a:rPr lang="en-US" sz="2400" dirty="0" smtClean="0">
                <a:latin typeface="+mj-lt"/>
              </a:rPr>
              <a:t>state are </a:t>
            </a:r>
            <a:r>
              <a:rPr lang="en-US" sz="2400" dirty="0">
                <a:latin typeface="+mj-lt"/>
              </a:rPr>
              <a:t>occupied by Coopers pairs, and the empty </a:t>
            </a:r>
            <a:r>
              <a:rPr lang="en-US" sz="2400" dirty="0" smtClean="0">
                <a:latin typeface="+mj-lt"/>
              </a:rPr>
              <a:t>band, above </a:t>
            </a:r>
            <a:r>
              <a:rPr lang="en-US" sz="2400" dirty="0" err="1">
                <a:latin typeface="+mj-lt"/>
              </a:rPr>
              <a:t>Eg</a:t>
            </a:r>
            <a:r>
              <a:rPr lang="en-US" sz="2400" dirty="0">
                <a:latin typeface="+mj-lt"/>
              </a:rPr>
              <a:t>, is occupied by “broken” Cooper </a:t>
            </a:r>
            <a:r>
              <a:rPr lang="en-US" sz="2400" dirty="0" smtClean="0">
                <a:latin typeface="+mj-lt"/>
              </a:rPr>
              <a:t>pairs. The </a:t>
            </a:r>
            <a:r>
              <a:rPr lang="en-US" sz="2400" dirty="0">
                <a:latin typeface="+mj-lt"/>
              </a:rPr>
              <a:t>band gap </a:t>
            </a:r>
            <a:r>
              <a:rPr lang="en-US" sz="2400" dirty="0" err="1">
                <a:latin typeface="+mj-lt"/>
              </a:rPr>
              <a:t>Eg</a:t>
            </a:r>
            <a:r>
              <a:rPr lang="en-US" sz="2400" dirty="0">
                <a:latin typeface="+mj-lt"/>
              </a:rPr>
              <a:t> is a measure </a:t>
            </a:r>
            <a:r>
              <a:rPr lang="en-US" sz="2400" dirty="0" smtClean="0">
                <a:latin typeface="+mj-lt"/>
              </a:rPr>
              <a:t>of binding </a:t>
            </a:r>
            <a:r>
              <a:rPr lang="en-US" sz="2400" dirty="0">
                <a:latin typeface="+mj-lt"/>
              </a:rPr>
              <a:t>energy </a:t>
            </a:r>
            <a:r>
              <a:rPr lang="en-US" sz="2400" dirty="0" smtClean="0">
                <a:latin typeface="+mj-lt"/>
              </a:rPr>
              <a:t>of Cooper </a:t>
            </a:r>
            <a:r>
              <a:rPr lang="en-US" sz="2400" dirty="0">
                <a:latin typeface="+mj-lt"/>
              </a:rPr>
              <a:t>pairs, the greater binding energy, the </a:t>
            </a:r>
            <a:r>
              <a:rPr lang="en-US" sz="2400" dirty="0" smtClean="0">
                <a:latin typeface="+mj-lt"/>
              </a:rPr>
              <a:t>greater </a:t>
            </a:r>
            <a:r>
              <a:rPr lang="en-US" sz="2400" dirty="0" err="1" smtClean="0">
                <a:latin typeface="+mj-lt"/>
              </a:rPr>
              <a:t>Tc</a:t>
            </a:r>
            <a:r>
              <a:rPr lang="en-US" sz="2400" dirty="0">
                <a:latin typeface="+mj-lt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90801" y="533400"/>
            <a:ext cx="419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+mj-lt"/>
              </a:rPr>
              <a:t>Eg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= 3.53.kBTc</a:t>
            </a:r>
            <a:endParaRPr lang="en-US" sz="2400" dirty="0"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43000" y="1066800"/>
            <a:ext cx="7467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+mj-lt"/>
              </a:rPr>
              <a:t>Eg</a:t>
            </a:r>
            <a:r>
              <a:rPr lang="en-US" sz="2400" dirty="0">
                <a:latin typeface="+mj-lt"/>
              </a:rPr>
              <a:t> confirmed from absorption spectra. For </a:t>
            </a:r>
            <a:r>
              <a:rPr lang="en-US" sz="2400" dirty="0" err="1">
                <a:latin typeface="+mj-lt"/>
              </a:rPr>
              <a:t>hc</a:t>
            </a:r>
            <a:r>
              <a:rPr lang="en-US" sz="2400" dirty="0">
                <a:latin typeface="+mj-lt"/>
              </a:rPr>
              <a:t>/l&gt;</a:t>
            </a:r>
            <a:r>
              <a:rPr lang="en-US" sz="2400" dirty="0" err="1">
                <a:latin typeface="+mj-lt"/>
              </a:rPr>
              <a:t>Eg</a:t>
            </a:r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electromagnetic radiation absorbed.</a:t>
            </a:r>
          </a:p>
        </p:txBody>
      </p:sp>
      <p:sp>
        <p:nvSpPr>
          <p:cNvPr id="5" name="Rectangle 4"/>
          <p:cNvSpPr/>
          <p:nvPr/>
        </p:nvSpPr>
        <p:spPr>
          <a:xfrm>
            <a:off x="1066800" y="2133600"/>
            <a:ext cx="6324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latin typeface="+mj-lt"/>
              </a:rPr>
              <a:t>“No scattering, no resistance”</a:t>
            </a:r>
            <a:endParaRPr lang="en-US" sz="2800" dirty="0"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3000" y="2819400"/>
            <a:ext cx="6858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j-lt"/>
              </a:rPr>
              <a:t>The formation of collective state of Cooper pairs </a:t>
            </a:r>
            <a:r>
              <a:rPr lang="en-US" sz="2400" dirty="0" smtClean="0">
                <a:latin typeface="+mj-lt"/>
              </a:rPr>
              <a:t>take place </a:t>
            </a:r>
            <a:r>
              <a:rPr lang="en-US" sz="2400" dirty="0">
                <a:latin typeface="+mj-lt"/>
              </a:rPr>
              <a:t>at T&lt;TC. In the collective bound state </a:t>
            </a:r>
            <a:r>
              <a:rPr lang="en-US" sz="2400" dirty="0" smtClean="0">
                <a:latin typeface="+mj-lt"/>
              </a:rPr>
              <a:t>the Cooper </a:t>
            </a:r>
            <a:r>
              <a:rPr lang="en-US" sz="2400" dirty="0">
                <a:latin typeface="+mj-lt"/>
              </a:rPr>
              <a:t>pairs do not scatter from the lattice and </a:t>
            </a:r>
            <a:r>
              <a:rPr lang="en-US" sz="2400" dirty="0" smtClean="0">
                <a:latin typeface="+mj-lt"/>
              </a:rPr>
              <a:t>the conductivity </a:t>
            </a:r>
            <a:r>
              <a:rPr lang="en-US" sz="2400" dirty="0">
                <a:latin typeface="+mj-lt"/>
              </a:rPr>
              <a:t>of superconductor is infinitely </a:t>
            </a:r>
            <a:r>
              <a:rPr lang="en-US" sz="2400" dirty="0" smtClean="0">
                <a:latin typeface="+mj-lt"/>
              </a:rPr>
              <a:t>large. Scattering </a:t>
            </a:r>
            <a:r>
              <a:rPr lang="en-US" sz="2400" dirty="0">
                <a:latin typeface="+mj-lt"/>
              </a:rPr>
              <a:t>of electrons from the lattice atoms </a:t>
            </a:r>
            <a:r>
              <a:rPr lang="en-US" sz="2400" dirty="0" smtClean="0">
                <a:latin typeface="+mj-lt"/>
              </a:rPr>
              <a:t>require a </a:t>
            </a:r>
            <a:r>
              <a:rPr lang="en-US" sz="2400" dirty="0">
                <a:latin typeface="+mj-lt"/>
              </a:rPr>
              <a:t>change of state of electron.</a:t>
            </a:r>
          </a:p>
        </p:txBody>
      </p:sp>
      <p:sp>
        <p:nvSpPr>
          <p:cNvPr id="7" name="Rectangle 6"/>
          <p:cNvSpPr/>
          <p:nvPr/>
        </p:nvSpPr>
        <p:spPr>
          <a:xfrm>
            <a:off x="1143000" y="5486400"/>
            <a:ext cx="6934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j-lt"/>
              </a:rPr>
              <a:t>In the superconductive state the current </a:t>
            </a:r>
            <a:r>
              <a:rPr lang="en-US" sz="2400" dirty="0" smtClean="0">
                <a:latin typeface="+mj-lt"/>
              </a:rPr>
              <a:t>carrying species </a:t>
            </a:r>
            <a:r>
              <a:rPr lang="en-US" sz="2400" dirty="0">
                <a:latin typeface="+mj-lt"/>
              </a:rPr>
              <a:t>is the electron pair.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838200"/>
            <a:ext cx="4572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2209800" y="914400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lgerian" pitchFamily="82" charset="0"/>
              </a:rPr>
              <a:t>  Acknowledgement</a:t>
            </a:r>
            <a:endParaRPr lang="en-US" sz="2800" dirty="0">
              <a:latin typeface="Algerian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2209800"/>
            <a:ext cx="630200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First of all I would like to thank Mr. Anil </a:t>
            </a:r>
            <a:r>
              <a:rPr lang="en-US" dirty="0" err="1" smtClean="0"/>
              <a:t>Vanalkar</a:t>
            </a:r>
            <a:r>
              <a:rPr lang="en-US" dirty="0" smtClean="0"/>
              <a:t> for giving me this opportunity to present papers on this highly potential topic of superconductivity. I would also like to thank my teacher </a:t>
            </a:r>
            <a:r>
              <a:rPr lang="en-US" dirty="0" smtClean="0"/>
              <a:t> Mr</a:t>
            </a:r>
            <a:r>
              <a:rPr lang="en-US" dirty="0" smtClean="0"/>
              <a:t>. </a:t>
            </a:r>
            <a:r>
              <a:rPr lang="en-US" dirty="0" err="1" smtClean="0"/>
              <a:t>Ramesh</a:t>
            </a:r>
            <a:r>
              <a:rPr lang="en-US" dirty="0" smtClean="0"/>
              <a:t> for giving me information on this topic.</a:t>
            </a:r>
          </a:p>
          <a:p>
            <a:r>
              <a:rPr lang="en-US" dirty="0" smtClean="0"/>
              <a:t>Also I would like to thank my friends for their creative ideas. </a:t>
            </a:r>
          </a:p>
          <a:p>
            <a:r>
              <a:rPr lang="en-US" dirty="0" smtClean="0"/>
              <a:t>Finally I would like to thank my parents for being very supportive.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533400"/>
            <a:ext cx="6934200" cy="311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+mj-lt"/>
              </a:rPr>
              <a:t>For the Cooper pair to scatter </a:t>
            </a:r>
            <a:r>
              <a:rPr lang="en-US" sz="2400" dirty="0">
                <a:latin typeface="+mj-lt"/>
              </a:rPr>
              <a:t>it would have to change its state (like </a:t>
            </a:r>
            <a:r>
              <a:rPr lang="en-US" sz="2400" dirty="0" smtClean="0">
                <a:latin typeface="+mj-lt"/>
              </a:rPr>
              <a:t>an electron </a:t>
            </a:r>
            <a:r>
              <a:rPr lang="en-US" sz="2400" dirty="0">
                <a:latin typeface="+mj-lt"/>
              </a:rPr>
              <a:t>in normal metal). However, the Cooper </a:t>
            </a:r>
            <a:r>
              <a:rPr lang="en-US" sz="2400" dirty="0" smtClean="0">
                <a:latin typeface="+mj-lt"/>
              </a:rPr>
              <a:t>pair is </a:t>
            </a:r>
            <a:r>
              <a:rPr lang="en-US" sz="2400" dirty="0">
                <a:latin typeface="+mj-lt"/>
              </a:rPr>
              <a:t>coupled to a large number of other Cooper </a:t>
            </a:r>
            <a:r>
              <a:rPr lang="en-US" sz="2400" dirty="0" smtClean="0">
                <a:latin typeface="+mj-lt"/>
              </a:rPr>
              <a:t>pairs and </a:t>
            </a:r>
            <a:r>
              <a:rPr lang="en-US" sz="2400" dirty="0">
                <a:latin typeface="+mj-lt"/>
              </a:rPr>
              <a:t>so the whole collective of Cooper pairs </a:t>
            </a:r>
            <a:r>
              <a:rPr lang="en-US" sz="2400" dirty="0" smtClean="0">
                <a:latin typeface="+mj-lt"/>
              </a:rPr>
              <a:t>would have </a:t>
            </a:r>
            <a:r>
              <a:rPr lang="en-US" sz="2400" dirty="0">
                <a:latin typeface="+mj-lt"/>
              </a:rPr>
              <a:t>to be involved in scattering at once. This </a:t>
            </a:r>
            <a:r>
              <a:rPr lang="en-US" sz="2400" dirty="0" smtClean="0">
                <a:latin typeface="+mj-lt"/>
              </a:rPr>
              <a:t>does not </a:t>
            </a:r>
            <a:r>
              <a:rPr lang="en-US" sz="2400" dirty="0">
                <a:latin typeface="+mj-lt"/>
              </a:rPr>
              <a:t>happen, and therefore there is no scattering </a:t>
            </a:r>
            <a:r>
              <a:rPr lang="en-US" sz="2400" dirty="0" smtClean="0">
                <a:latin typeface="+mj-lt"/>
              </a:rPr>
              <a:t>of Cooper </a:t>
            </a:r>
            <a:r>
              <a:rPr lang="en-US" sz="2400" dirty="0">
                <a:latin typeface="+mj-lt"/>
              </a:rPr>
              <a:t>pairs and therefore the conductivity </a:t>
            </a:r>
            <a:r>
              <a:rPr lang="en-US" sz="2400" dirty="0" smtClean="0">
                <a:latin typeface="+mj-lt"/>
              </a:rPr>
              <a:t>is infinite</a:t>
            </a:r>
            <a:r>
              <a:rPr lang="en-US" sz="2400" dirty="0">
                <a:latin typeface="+mj-lt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914400" y="3810000"/>
            <a:ext cx="69342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+mj-lt"/>
              </a:rPr>
              <a:t>Josephson effect</a:t>
            </a:r>
          </a:p>
          <a:p>
            <a:r>
              <a:rPr lang="en-US" sz="2400" dirty="0">
                <a:latin typeface="+mj-lt"/>
              </a:rPr>
              <a:t>Consider two superconductors separated by a </a:t>
            </a:r>
            <a:r>
              <a:rPr lang="en-US" sz="2400" dirty="0" smtClean="0">
                <a:latin typeface="+mj-lt"/>
              </a:rPr>
              <a:t>thin insulating </a:t>
            </a:r>
            <a:r>
              <a:rPr lang="en-US" sz="2400" dirty="0">
                <a:latin typeface="+mj-lt"/>
              </a:rPr>
              <a:t>layer, few nm thick</a:t>
            </a:r>
            <a:r>
              <a:rPr lang="en-US" sz="2400" dirty="0" smtClean="0">
                <a:latin typeface="+mj-lt"/>
              </a:rPr>
              <a:t>.</a:t>
            </a:r>
            <a:endParaRPr lang="en-US" sz="2400" dirty="0"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14400" y="5029200"/>
            <a:ext cx="67818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j-lt"/>
              </a:rPr>
              <a:t>Brian Josephson noted (1962) that</a:t>
            </a:r>
          </a:p>
          <a:p>
            <a:r>
              <a:rPr lang="en-US" sz="2400" dirty="0">
                <a:latin typeface="+mj-lt"/>
              </a:rPr>
              <a:t>1. Electron pairs in the two superconductors can </a:t>
            </a:r>
            <a:r>
              <a:rPr lang="en-US" sz="2400" dirty="0" smtClean="0">
                <a:latin typeface="+mj-lt"/>
              </a:rPr>
              <a:t>form a </a:t>
            </a:r>
            <a:r>
              <a:rPr lang="en-US" sz="2400" dirty="0">
                <a:latin typeface="+mj-lt"/>
              </a:rPr>
              <a:t>single collective state and the electron pairs </a:t>
            </a:r>
            <a:r>
              <a:rPr lang="en-US" sz="2400" dirty="0" smtClean="0">
                <a:latin typeface="+mj-lt"/>
              </a:rPr>
              <a:t>can tunnel </a:t>
            </a:r>
            <a:r>
              <a:rPr lang="en-US" sz="2400" dirty="0">
                <a:latin typeface="+mj-lt"/>
              </a:rPr>
              <a:t>through the insulating layer.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228601"/>
            <a:ext cx="5486400" cy="3276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1066800" y="3581400"/>
            <a:ext cx="6934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+mj-lt"/>
              </a:rPr>
              <a:t>DC </a:t>
            </a:r>
            <a:r>
              <a:rPr lang="en-US" sz="2400" b="1" dirty="0" err="1">
                <a:latin typeface="+mj-lt"/>
              </a:rPr>
              <a:t>Josepson</a:t>
            </a:r>
            <a:r>
              <a:rPr lang="en-US" sz="2400" b="1" dirty="0">
                <a:latin typeface="+mj-lt"/>
              </a:rPr>
              <a:t> effect </a:t>
            </a:r>
            <a:r>
              <a:rPr lang="en-US" sz="2400" dirty="0">
                <a:latin typeface="+mj-lt"/>
              </a:rPr>
              <a:t>= electron tunneling </a:t>
            </a:r>
            <a:r>
              <a:rPr lang="en-US" sz="2400" dirty="0" err="1" smtClean="0">
                <a:latin typeface="+mj-lt"/>
              </a:rPr>
              <a:t>curent</a:t>
            </a:r>
            <a:r>
              <a:rPr lang="en-US" sz="2400" dirty="0" smtClean="0">
                <a:latin typeface="+mj-lt"/>
              </a:rPr>
              <a:t> across </a:t>
            </a:r>
            <a:r>
              <a:rPr lang="en-US" sz="2400" dirty="0">
                <a:latin typeface="+mj-lt"/>
              </a:rPr>
              <a:t>the junction in the absence of applied voltage.</a:t>
            </a:r>
          </a:p>
        </p:txBody>
      </p:sp>
      <p:sp>
        <p:nvSpPr>
          <p:cNvPr id="4" name="Rectangle 3"/>
          <p:cNvSpPr/>
          <p:nvPr/>
        </p:nvSpPr>
        <p:spPr>
          <a:xfrm>
            <a:off x="1143000" y="4800600"/>
            <a:ext cx="6629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j-lt"/>
              </a:rPr>
              <a:t>2. If a DC voltage bias is applied across the </a:t>
            </a:r>
            <a:r>
              <a:rPr lang="en-US" sz="2400" dirty="0" smtClean="0">
                <a:latin typeface="+mj-lt"/>
              </a:rPr>
              <a:t>junction, there </a:t>
            </a:r>
            <a:r>
              <a:rPr lang="en-US" sz="2400" dirty="0">
                <a:latin typeface="+mj-lt"/>
              </a:rPr>
              <a:t>is an AC current through the junction </a:t>
            </a:r>
            <a:r>
              <a:rPr lang="en-US" sz="2400" dirty="0" smtClean="0">
                <a:latin typeface="+mj-lt"/>
              </a:rPr>
              <a:t>that oscillates </a:t>
            </a:r>
            <a:r>
              <a:rPr lang="en-US" sz="2400" dirty="0">
                <a:latin typeface="+mj-lt"/>
              </a:rPr>
              <a:t>with frequency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381000"/>
            <a:ext cx="6934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                        </a:t>
            </a:r>
            <a:r>
              <a:rPr lang="en-US" sz="2400" dirty="0" smtClean="0">
                <a:latin typeface="+mj-lt"/>
              </a:rPr>
              <a:t>f = 2e/h V</a:t>
            </a:r>
          </a:p>
          <a:p>
            <a:r>
              <a:rPr lang="en-US" sz="2400" dirty="0" smtClean="0">
                <a:latin typeface="+mj-lt"/>
              </a:rPr>
              <a:t>The </a:t>
            </a:r>
            <a:r>
              <a:rPr lang="en-US" sz="2400" dirty="0">
                <a:latin typeface="+mj-lt"/>
              </a:rPr>
              <a:t>existence of ac current through the </a:t>
            </a:r>
            <a:r>
              <a:rPr lang="en-US" sz="2400" dirty="0" smtClean="0">
                <a:latin typeface="+mj-lt"/>
              </a:rPr>
              <a:t>biased junction </a:t>
            </a:r>
            <a:r>
              <a:rPr lang="en-US" sz="2400" dirty="0">
                <a:latin typeface="+mj-lt"/>
              </a:rPr>
              <a:t>= </a:t>
            </a:r>
            <a:r>
              <a:rPr lang="en-US" sz="2400" b="1" dirty="0">
                <a:latin typeface="+mj-lt"/>
              </a:rPr>
              <a:t>AC Josephson effect</a:t>
            </a:r>
            <a:r>
              <a:rPr lang="en-US" sz="2400" dirty="0">
                <a:latin typeface="+mj-lt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066800" y="1676400"/>
            <a:ext cx="7010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j-lt"/>
              </a:rPr>
              <a:t>The AC Josephson effect provides a method </a:t>
            </a:r>
            <a:r>
              <a:rPr lang="en-US" sz="2400" dirty="0" smtClean="0">
                <a:latin typeface="+mj-lt"/>
              </a:rPr>
              <a:t>for the most </a:t>
            </a:r>
            <a:r>
              <a:rPr lang="en-US" sz="2400" dirty="0">
                <a:latin typeface="+mj-lt"/>
              </a:rPr>
              <a:t>accurate measurement of the electric </a:t>
            </a:r>
            <a:r>
              <a:rPr lang="en-US" sz="2400" dirty="0" smtClean="0">
                <a:latin typeface="+mj-lt"/>
              </a:rPr>
              <a:t>potential difference </a:t>
            </a:r>
            <a:r>
              <a:rPr lang="en-US" sz="2400" dirty="0">
                <a:latin typeface="+mj-lt"/>
              </a:rPr>
              <a:t>because f can be determined accurately </a:t>
            </a:r>
            <a:r>
              <a:rPr lang="en-US" sz="2400" dirty="0" smtClean="0">
                <a:latin typeface="+mj-lt"/>
              </a:rPr>
              <a:t>by “frequency </a:t>
            </a:r>
            <a:r>
              <a:rPr lang="en-US" sz="2400" dirty="0">
                <a:latin typeface="+mj-lt"/>
              </a:rPr>
              <a:t>counters”.</a:t>
            </a:r>
          </a:p>
          <a:p>
            <a:r>
              <a:rPr lang="en-US" sz="2400" dirty="0">
                <a:latin typeface="+mj-lt"/>
              </a:rPr>
              <a:t>The value of 2e/h=483.6 MHz/mV.</a:t>
            </a:r>
          </a:p>
        </p:txBody>
      </p:sp>
      <p:sp>
        <p:nvSpPr>
          <p:cNvPr id="4" name="Rectangle 3"/>
          <p:cNvSpPr/>
          <p:nvPr/>
        </p:nvSpPr>
        <p:spPr>
          <a:xfrm>
            <a:off x="1066800" y="4038600"/>
            <a:ext cx="701040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+mj-lt"/>
              </a:rPr>
              <a:t>SQUID</a:t>
            </a:r>
          </a:p>
          <a:p>
            <a:r>
              <a:rPr lang="en-US" sz="2400" dirty="0">
                <a:latin typeface="+mj-lt"/>
              </a:rPr>
              <a:t>=</a:t>
            </a:r>
            <a:r>
              <a:rPr lang="en-US" sz="2400" b="1" dirty="0">
                <a:latin typeface="+mj-lt"/>
              </a:rPr>
              <a:t>Superconductive </a:t>
            </a:r>
            <a:r>
              <a:rPr lang="en-US" sz="2400" b="1" dirty="0" err="1">
                <a:latin typeface="+mj-lt"/>
              </a:rPr>
              <a:t>QUantum</a:t>
            </a:r>
            <a:r>
              <a:rPr lang="en-US" sz="2400" b="1" dirty="0">
                <a:latin typeface="+mj-lt"/>
              </a:rPr>
              <a:t> Interference Device</a:t>
            </a:r>
          </a:p>
          <a:p>
            <a:r>
              <a:rPr lang="en-US" sz="2400" dirty="0">
                <a:latin typeface="+mj-lt"/>
              </a:rPr>
              <a:t>consist of two Josephson junctions forming a ring.</a:t>
            </a:r>
          </a:p>
          <a:p>
            <a:endParaRPr lang="en-US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1" y="304801"/>
            <a:ext cx="5715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1295400" y="4343400"/>
            <a:ext cx="6019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j-lt"/>
              </a:rPr>
              <a:t>SQUIDs are used to measure </a:t>
            </a:r>
            <a:r>
              <a:rPr lang="en-US" sz="2400" dirty="0" smtClean="0">
                <a:latin typeface="+mj-lt"/>
              </a:rPr>
              <a:t>extremely weak magnetic </a:t>
            </a:r>
            <a:r>
              <a:rPr lang="en-US" sz="2400" dirty="0">
                <a:latin typeface="+mj-lt"/>
              </a:rPr>
              <a:t>fields (for </a:t>
            </a:r>
            <a:r>
              <a:rPr lang="en-US" sz="2400" dirty="0" smtClean="0">
                <a:latin typeface="+mj-lt"/>
              </a:rPr>
              <a:t>example, magnetic </a:t>
            </a:r>
            <a:r>
              <a:rPr lang="en-US" sz="2400" dirty="0">
                <a:latin typeface="+mj-lt"/>
              </a:rPr>
              <a:t>fields </a:t>
            </a:r>
            <a:r>
              <a:rPr lang="en-US" sz="2400" dirty="0" smtClean="0">
                <a:latin typeface="+mj-lt"/>
              </a:rPr>
              <a:t>created by </a:t>
            </a:r>
            <a:r>
              <a:rPr lang="en-US" sz="2400" dirty="0">
                <a:latin typeface="+mj-lt"/>
              </a:rPr>
              <a:t>currents in the brain in response to various </a:t>
            </a:r>
            <a:r>
              <a:rPr lang="en-US" sz="2400" dirty="0" smtClean="0">
                <a:latin typeface="+mj-lt"/>
              </a:rPr>
              <a:t>stimuli or </a:t>
            </a:r>
            <a:r>
              <a:rPr lang="en-US" sz="2400" dirty="0">
                <a:latin typeface="+mj-lt"/>
              </a:rPr>
              <a:t>thinking).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228600"/>
            <a:ext cx="6553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+mj-lt"/>
              </a:rPr>
              <a:t>             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Uses of superconductors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762000"/>
            <a:ext cx="7696200" cy="6154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+mj-lt"/>
              </a:rPr>
              <a:t>1. </a:t>
            </a:r>
            <a:r>
              <a:rPr lang="en-US" sz="2400" dirty="0">
                <a:latin typeface="+mj-lt"/>
              </a:rPr>
              <a:t>Maglev (magnetic levitation) trains. These work because a superconductor repels a </a:t>
            </a:r>
            <a:r>
              <a:rPr lang="en-US" sz="2400" dirty="0" smtClean="0">
                <a:latin typeface="+mj-lt"/>
              </a:rPr>
              <a:t>magnetic field </a:t>
            </a:r>
            <a:r>
              <a:rPr lang="en-US" sz="2400" dirty="0">
                <a:latin typeface="+mj-lt"/>
              </a:rPr>
              <a:t>so a magnet will float above a superconductor – this virtually eliminates the </a:t>
            </a:r>
            <a:r>
              <a:rPr lang="en-US" sz="2400" dirty="0" smtClean="0">
                <a:latin typeface="+mj-lt"/>
              </a:rPr>
              <a:t>friction between </a:t>
            </a:r>
            <a:r>
              <a:rPr lang="en-US" sz="2400" dirty="0">
                <a:latin typeface="+mj-lt"/>
              </a:rPr>
              <a:t>the train and the track. However, there are safety concerns about the </a:t>
            </a:r>
            <a:r>
              <a:rPr lang="en-US" sz="2400" dirty="0" smtClean="0">
                <a:latin typeface="+mj-lt"/>
              </a:rPr>
              <a:t>strong magnetic </a:t>
            </a:r>
            <a:r>
              <a:rPr lang="en-US" sz="2400" dirty="0">
                <a:latin typeface="+mj-lt"/>
              </a:rPr>
              <a:t>fields used as these could be a risk to human health</a:t>
            </a:r>
            <a:r>
              <a:rPr lang="en-US" sz="2400" dirty="0" smtClean="0">
                <a:latin typeface="+mj-lt"/>
              </a:rPr>
              <a:t>. </a:t>
            </a:r>
          </a:p>
          <a:p>
            <a:r>
              <a:rPr lang="en-US" sz="2400" b="1" dirty="0" smtClean="0">
                <a:latin typeface="+mj-lt"/>
              </a:rPr>
              <a:t>2. </a:t>
            </a:r>
            <a:r>
              <a:rPr lang="en-US" sz="2400" b="1" dirty="0">
                <a:latin typeface="+mj-lt"/>
              </a:rPr>
              <a:t>Large </a:t>
            </a:r>
            <a:r>
              <a:rPr lang="en-US" sz="2400" b="1" dirty="0" err="1">
                <a:latin typeface="+mj-lt"/>
              </a:rPr>
              <a:t>hadron</a:t>
            </a:r>
            <a:r>
              <a:rPr lang="en-US" sz="2400" b="1" dirty="0">
                <a:latin typeface="+mj-lt"/>
              </a:rPr>
              <a:t> collider</a:t>
            </a:r>
            <a:r>
              <a:rPr lang="en-US" sz="2400" dirty="0">
                <a:latin typeface="+mj-lt"/>
              </a:rPr>
              <a:t> or particle accelerator. This use of superconductors was developed at </a:t>
            </a:r>
            <a:r>
              <a:rPr lang="en-US" sz="2400" dirty="0" smtClean="0">
                <a:latin typeface="+mj-lt"/>
              </a:rPr>
              <a:t>the Rutherford </a:t>
            </a:r>
            <a:r>
              <a:rPr lang="en-US" sz="2400" dirty="0">
                <a:latin typeface="+mj-lt"/>
              </a:rPr>
              <a:t>Appleton Laboratory in </a:t>
            </a:r>
            <a:r>
              <a:rPr lang="en-US" sz="2400" dirty="0" err="1">
                <a:latin typeface="+mj-lt"/>
              </a:rPr>
              <a:t>Oxfordshire</a:t>
            </a:r>
            <a:r>
              <a:rPr lang="en-US" sz="2400" dirty="0">
                <a:latin typeface="+mj-lt"/>
              </a:rPr>
              <a:t>, UK in the 1960s. The latest and biggest </a:t>
            </a:r>
            <a:r>
              <a:rPr lang="en-US" sz="2400" dirty="0" smtClean="0">
                <a:latin typeface="+mj-lt"/>
              </a:rPr>
              <a:t>large </a:t>
            </a:r>
            <a:r>
              <a:rPr lang="en-US" sz="2400" dirty="0" err="1" smtClean="0">
                <a:latin typeface="+mj-lt"/>
              </a:rPr>
              <a:t>hadron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>
                <a:latin typeface="+mj-lt"/>
              </a:rPr>
              <a:t>collider is currently being built in Switzerland by a coalition of scientific </a:t>
            </a:r>
            <a:r>
              <a:rPr lang="en-US" sz="2400" dirty="0" err="1" smtClean="0">
                <a:latin typeface="+mj-lt"/>
              </a:rPr>
              <a:t>organisations</a:t>
            </a:r>
            <a:r>
              <a:rPr lang="en-US" sz="2400" dirty="0" smtClean="0">
                <a:latin typeface="+mj-lt"/>
              </a:rPr>
              <a:t> from </a:t>
            </a:r>
            <a:r>
              <a:rPr lang="en-US" sz="2400" dirty="0">
                <a:latin typeface="+mj-lt"/>
              </a:rPr>
              <a:t>several countries. Superconductors are used to make extremely powerful </a:t>
            </a:r>
            <a:r>
              <a:rPr lang="en-US" sz="2400" dirty="0" smtClean="0">
                <a:latin typeface="+mj-lt"/>
              </a:rPr>
              <a:t>electromagnets to </a:t>
            </a:r>
            <a:r>
              <a:rPr lang="en-US" sz="2400" dirty="0">
                <a:latin typeface="+mj-lt"/>
              </a:rPr>
              <a:t>accelerate charged particles very fast (to near the speed of light).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533400"/>
            <a:ext cx="7620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+mj-lt"/>
              </a:rPr>
              <a:t>3.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>
                <a:latin typeface="+mj-lt"/>
              </a:rPr>
              <a:t>SQUIDs (</a:t>
            </a:r>
            <a:r>
              <a:rPr lang="en-US" sz="2400" b="1" dirty="0">
                <a:latin typeface="+mj-lt"/>
              </a:rPr>
              <a:t>Superconducting </a:t>
            </a:r>
            <a:r>
              <a:rPr lang="en-US" sz="2400" b="1" dirty="0" err="1">
                <a:latin typeface="+mj-lt"/>
              </a:rPr>
              <a:t>QUantum</a:t>
            </a:r>
            <a:r>
              <a:rPr lang="en-US" sz="2400" b="1" dirty="0">
                <a:latin typeface="+mj-lt"/>
              </a:rPr>
              <a:t> Interference Devices) </a:t>
            </a:r>
            <a:r>
              <a:rPr lang="en-US" sz="2400" dirty="0">
                <a:latin typeface="+mj-lt"/>
              </a:rPr>
              <a:t>are used to detect even the </a:t>
            </a:r>
            <a:r>
              <a:rPr lang="en-US" sz="2400" dirty="0" smtClean="0">
                <a:latin typeface="+mj-lt"/>
              </a:rPr>
              <a:t>weakest magnetic </a:t>
            </a:r>
            <a:r>
              <a:rPr lang="en-US" sz="2400" dirty="0">
                <a:latin typeface="+mj-lt"/>
              </a:rPr>
              <a:t>field. They are used in mine detection equipment to help in the removal of </a:t>
            </a:r>
            <a:r>
              <a:rPr lang="en-US" sz="2400" dirty="0" smtClean="0">
                <a:latin typeface="+mj-lt"/>
              </a:rPr>
              <a:t>land mines. </a:t>
            </a:r>
          </a:p>
          <a:p>
            <a:r>
              <a:rPr lang="en-US" sz="2400" b="1" dirty="0" smtClean="0">
                <a:latin typeface="+mj-lt"/>
              </a:rPr>
              <a:t>4.</a:t>
            </a:r>
            <a:r>
              <a:rPr lang="en-US" sz="2400" dirty="0" smtClean="0">
                <a:latin typeface="+mj-lt"/>
              </a:rPr>
              <a:t> The </a:t>
            </a:r>
            <a:r>
              <a:rPr lang="en-US" sz="2400" dirty="0">
                <a:latin typeface="+mj-lt"/>
              </a:rPr>
              <a:t>USA is developing </a:t>
            </a:r>
            <a:r>
              <a:rPr lang="en-US" sz="2400" b="1" dirty="0">
                <a:latin typeface="+mj-lt"/>
              </a:rPr>
              <a:t>“E-bombs”. </a:t>
            </a:r>
            <a:r>
              <a:rPr lang="en-US" sz="2400" dirty="0">
                <a:latin typeface="+mj-lt"/>
              </a:rPr>
              <a:t>These are devices that make use of strong, </a:t>
            </a:r>
            <a:r>
              <a:rPr lang="en-US" sz="2400" dirty="0" smtClean="0">
                <a:latin typeface="+mj-lt"/>
              </a:rPr>
              <a:t>superconductor derived magnetic </a:t>
            </a:r>
            <a:r>
              <a:rPr lang="en-US" sz="2400" dirty="0">
                <a:latin typeface="+mj-lt"/>
              </a:rPr>
              <a:t>fields to create a fast, high-intensity electromagnetic pulse that can </a:t>
            </a:r>
            <a:r>
              <a:rPr lang="en-US" sz="2400" dirty="0" smtClean="0">
                <a:latin typeface="+mj-lt"/>
              </a:rPr>
              <a:t>disable an </a:t>
            </a:r>
            <a:r>
              <a:rPr lang="en-US" sz="2400" dirty="0">
                <a:latin typeface="+mj-lt"/>
              </a:rPr>
              <a:t>enemy’s electronic equipment. These devices were first used in wartime in March </a:t>
            </a:r>
            <a:r>
              <a:rPr lang="en-US" sz="2400" dirty="0" smtClean="0">
                <a:latin typeface="+mj-lt"/>
              </a:rPr>
              <a:t>2003 when </a:t>
            </a:r>
            <a:r>
              <a:rPr lang="en-US" sz="2400" dirty="0">
                <a:latin typeface="+mj-lt"/>
              </a:rPr>
              <a:t>USA forces attacked an Iraqi broadcast facility. They can release two billion watts </a:t>
            </a:r>
            <a:r>
              <a:rPr lang="en-US" sz="2400" dirty="0" smtClean="0">
                <a:latin typeface="+mj-lt"/>
              </a:rPr>
              <a:t>of energy </a:t>
            </a:r>
            <a:r>
              <a:rPr lang="en-US" sz="2400" dirty="0">
                <a:latin typeface="+mj-lt"/>
              </a:rPr>
              <a:t>at once.</a:t>
            </a:r>
          </a:p>
        </p:txBody>
      </p:sp>
      <p:sp>
        <p:nvSpPr>
          <p:cNvPr id="3" name="Rectangle 2"/>
          <p:cNvSpPr/>
          <p:nvPr/>
        </p:nvSpPr>
        <p:spPr>
          <a:xfrm>
            <a:off x="914400" y="5105400"/>
            <a:ext cx="7848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j-lt"/>
              </a:rPr>
              <a:t>The following uses of superconductors are under development:</a:t>
            </a:r>
          </a:p>
          <a:p>
            <a:r>
              <a:rPr lang="en-US" sz="2400" dirty="0" smtClean="0">
                <a:latin typeface="+mj-lt"/>
              </a:rPr>
              <a:t>-&gt; </a:t>
            </a:r>
            <a:r>
              <a:rPr lang="en-US" sz="2400" dirty="0">
                <a:latin typeface="+mj-lt"/>
              </a:rPr>
              <a:t>Making electricity generation more efficient</a:t>
            </a:r>
          </a:p>
          <a:p>
            <a:r>
              <a:rPr lang="en-US" sz="2400" dirty="0" smtClean="0">
                <a:latin typeface="+mj-lt"/>
              </a:rPr>
              <a:t>-&gt; </a:t>
            </a:r>
            <a:r>
              <a:rPr lang="en-US" sz="2400" dirty="0">
                <a:latin typeface="+mj-lt"/>
              </a:rPr>
              <a:t>Very fast computing.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7000" y="1371600"/>
            <a:ext cx="30636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lgerian" pitchFamily="82" charset="0"/>
              </a:rPr>
              <a:t>Bibliography</a:t>
            </a:r>
            <a:endParaRPr lang="en-US" sz="3200" dirty="0">
              <a:latin typeface="Algerian" pitchFamily="8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6400" y="2743200"/>
            <a:ext cx="702788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- IEEE/CSC &amp; ESAS European Superconductivity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 news forum</a:t>
            </a:r>
          </a:p>
          <a:p>
            <a:pPr>
              <a:buFontTx/>
              <a:buChar char="-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Blue Skies Research</a:t>
            </a:r>
          </a:p>
          <a:p>
            <a:pPr>
              <a:buFontTx/>
              <a:buChar char="-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Internet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2667000"/>
            <a:ext cx="480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Algerian" pitchFamily="82" charset="0"/>
              </a:rPr>
              <a:t>   Thank   You  </a:t>
            </a:r>
            <a:endParaRPr lang="en-US" sz="4800" dirty="0"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772400" cy="1523999"/>
          </a:xfrm>
        </p:spPr>
        <p:txBody>
          <a:bodyPr/>
          <a:lstStyle/>
          <a:p>
            <a:r>
              <a:rPr lang="en-US" dirty="0" err="1" smtClean="0"/>
              <a:t>SuperConductivity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438400"/>
            <a:ext cx="6705600" cy="3124200"/>
          </a:xfrm>
        </p:spPr>
        <p:txBody>
          <a:bodyPr wrap="none">
            <a:normAutofit/>
          </a:bodyPr>
          <a:lstStyle/>
          <a:p>
            <a:r>
              <a:rPr lang="en-US" sz="2400" b="1" dirty="0" smtClean="0">
                <a:latin typeface="+mj-lt"/>
              </a:rPr>
              <a:t>It is the property </a:t>
            </a:r>
            <a:r>
              <a:rPr lang="en-US" sz="2400" b="1" dirty="0">
                <a:latin typeface="+mj-lt"/>
              </a:rPr>
              <a:t>of complete disappearance of electrical</a:t>
            </a:r>
          </a:p>
          <a:p>
            <a:r>
              <a:rPr lang="en-US" sz="2400" b="1" dirty="0">
                <a:latin typeface="+mj-lt"/>
              </a:rPr>
              <a:t>resistance in solids when they are cooled below a</a:t>
            </a:r>
          </a:p>
          <a:p>
            <a:r>
              <a:rPr lang="en-US" sz="2400" b="1" dirty="0">
                <a:latin typeface="+mj-lt"/>
              </a:rPr>
              <a:t>characteristic temperature. This temperature is called</a:t>
            </a:r>
          </a:p>
          <a:p>
            <a:r>
              <a:rPr lang="en-US" sz="2400" b="1" dirty="0">
                <a:latin typeface="+mj-lt"/>
              </a:rPr>
              <a:t>transition temperature or critical temperature</a:t>
            </a:r>
            <a:r>
              <a:rPr lang="en-US" b="1" dirty="0"/>
              <a:t>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314662" y="152400"/>
            <a:ext cx="4514676" cy="4191001"/>
          </a:xfrm>
        </p:spPr>
      </p:pic>
      <p:sp>
        <p:nvSpPr>
          <p:cNvPr id="5" name="Rectangle 4"/>
          <p:cNvSpPr/>
          <p:nvPr/>
        </p:nvSpPr>
        <p:spPr>
          <a:xfrm>
            <a:off x="1066800" y="4343400"/>
            <a:ext cx="782085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+mj-lt"/>
              </a:rPr>
              <a:t>Superconductive state of mercury (TC=4.15 K) was</a:t>
            </a:r>
          </a:p>
          <a:p>
            <a:r>
              <a:rPr lang="en-US" sz="2400" dirty="0" smtClean="0">
                <a:latin typeface="+mj-lt"/>
              </a:rPr>
              <a:t>discovered by the Dutch physicist </a:t>
            </a:r>
            <a:r>
              <a:rPr lang="en-US" sz="2400" b="1" dirty="0" smtClean="0">
                <a:latin typeface="+mj-lt"/>
              </a:rPr>
              <a:t>Heike </a:t>
            </a:r>
            <a:r>
              <a:rPr lang="en-US" sz="2400" b="1" dirty="0" err="1" smtClean="0">
                <a:latin typeface="+mj-lt"/>
              </a:rPr>
              <a:t>Kamerlingh</a:t>
            </a:r>
            <a:endParaRPr lang="en-US" sz="2400" b="1" dirty="0" smtClean="0">
              <a:latin typeface="+mj-lt"/>
            </a:endParaRPr>
          </a:p>
          <a:p>
            <a:r>
              <a:rPr lang="en-US" sz="2400" b="1" dirty="0" err="1" smtClean="0">
                <a:latin typeface="+mj-lt"/>
              </a:rPr>
              <a:t>Onnes</a:t>
            </a:r>
            <a:r>
              <a:rPr lang="en-US" sz="2400" dirty="0" smtClean="0">
                <a:latin typeface="+mj-lt"/>
              </a:rPr>
              <a:t> in 1911, several years after the discovery of</a:t>
            </a:r>
          </a:p>
          <a:p>
            <a:r>
              <a:rPr lang="en-US" sz="2400" dirty="0" smtClean="0">
                <a:latin typeface="+mj-lt"/>
              </a:rPr>
              <a:t>liquid helium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533400"/>
            <a:ext cx="7086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j-lt"/>
              </a:rPr>
              <a:t>Superconducting materials exhibit the following unusual behaviors:</a:t>
            </a:r>
          </a:p>
          <a:p>
            <a:r>
              <a:rPr lang="en-US" sz="2400" dirty="0" smtClean="0">
                <a:latin typeface="+mj-lt"/>
              </a:rPr>
              <a:t>1. </a:t>
            </a:r>
            <a:r>
              <a:rPr lang="en-US" sz="2400" b="1" dirty="0" smtClean="0">
                <a:latin typeface="+mj-lt"/>
              </a:rPr>
              <a:t>Zero resistance </a:t>
            </a:r>
            <a:r>
              <a:rPr lang="en-US" sz="2400" dirty="0" smtClean="0">
                <a:latin typeface="+mj-lt"/>
              </a:rPr>
              <a:t>- </a:t>
            </a:r>
            <a:r>
              <a:rPr lang="en-US" sz="2400" dirty="0">
                <a:latin typeface="+mj-lt"/>
              </a:rPr>
              <a:t>Below a material’s </a:t>
            </a:r>
            <a:r>
              <a:rPr lang="en-US" sz="2400" dirty="0" err="1">
                <a:latin typeface="+mj-lt"/>
              </a:rPr>
              <a:t>Tc</a:t>
            </a:r>
            <a:r>
              <a:rPr lang="en-US" sz="2400" dirty="0">
                <a:latin typeface="+mj-lt"/>
              </a:rPr>
              <a:t>, the DC </a:t>
            </a:r>
            <a:r>
              <a:rPr lang="en-US" sz="2400" dirty="0" smtClean="0">
                <a:latin typeface="+mj-lt"/>
              </a:rPr>
              <a:t>electrical resistivity  </a:t>
            </a:r>
            <a:r>
              <a:rPr lang="en-US" sz="2400" dirty="0">
                <a:latin typeface="+mj-lt"/>
              </a:rPr>
              <a:t>is really zero, not just very small. </a:t>
            </a:r>
            <a:r>
              <a:rPr lang="en-US" sz="2400" dirty="0" smtClean="0">
                <a:latin typeface="+mj-lt"/>
              </a:rPr>
              <a:t>This leads </a:t>
            </a:r>
            <a:r>
              <a:rPr lang="en-US" sz="2400" dirty="0">
                <a:latin typeface="+mj-lt"/>
              </a:rPr>
              <a:t>to the possibility of a related </a:t>
            </a:r>
            <a:r>
              <a:rPr lang="en-US" sz="2400" dirty="0" smtClean="0">
                <a:latin typeface="+mj-lt"/>
              </a:rPr>
              <a:t>effect.</a:t>
            </a:r>
          </a:p>
          <a:p>
            <a:endParaRPr lang="en-US" sz="2400" dirty="0" smtClean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2</a:t>
            </a:r>
            <a:r>
              <a:rPr lang="en-US" sz="2400" dirty="0">
                <a:latin typeface="+mj-lt"/>
              </a:rPr>
              <a:t>. </a:t>
            </a:r>
            <a:r>
              <a:rPr lang="en-US" sz="2400" b="1" dirty="0">
                <a:latin typeface="+mj-lt"/>
              </a:rPr>
              <a:t>Persistent </a:t>
            </a:r>
            <a:r>
              <a:rPr lang="en-US" sz="2400" b="1" dirty="0" smtClean="0">
                <a:latin typeface="+mj-lt"/>
              </a:rPr>
              <a:t>currents</a:t>
            </a:r>
            <a:r>
              <a:rPr lang="en-US" sz="2400" dirty="0" smtClean="0">
                <a:latin typeface="+mj-lt"/>
              </a:rPr>
              <a:t> - If </a:t>
            </a:r>
            <a:r>
              <a:rPr lang="en-US" sz="2400" dirty="0">
                <a:latin typeface="+mj-lt"/>
              </a:rPr>
              <a:t>a current is set up in a </a:t>
            </a:r>
            <a:r>
              <a:rPr lang="en-US" sz="2400" dirty="0" smtClean="0">
                <a:latin typeface="+mj-lt"/>
              </a:rPr>
              <a:t>superconductor with </a:t>
            </a:r>
            <a:r>
              <a:rPr lang="en-US" sz="2400" dirty="0">
                <a:latin typeface="+mj-lt"/>
              </a:rPr>
              <a:t>multiply connected topology, e.g. a torus,</a:t>
            </a:r>
          </a:p>
        </p:txBody>
      </p:sp>
      <p:sp>
        <p:nvSpPr>
          <p:cNvPr id="6" name="Rectangle 5"/>
          <p:cNvSpPr/>
          <p:nvPr/>
        </p:nvSpPr>
        <p:spPr>
          <a:xfrm>
            <a:off x="990600" y="3810000"/>
            <a:ext cx="7848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 smtClean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it </a:t>
            </a:r>
            <a:r>
              <a:rPr lang="en-US" sz="2400" dirty="0">
                <a:latin typeface="+mj-lt"/>
              </a:rPr>
              <a:t>will flow forever without any driving voltage. (</a:t>
            </a:r>
            <a:r>
              <a:rPr lang="en-US" sz="2400" dirty="0" smtClean="0">
                <a:latin typeface="+mj-lt"/>
              </a:rPr>
              <a:t>In practice experiments </a:t>
            </a:r>
            <a:r>
              <a:rPr lang="en-US" sz="2400" dirty="0">
                <a:latin typeface="+mj-lt"/>
              </a:rPr>
              <a:t>have been performed in which </a:t>
            </a:r>
            <a:r>
              <a:rPr lang="en-US" sz="2400" dirty="0" smtClean="0">
                <a:latin typeface="+mj-lt"/>
              </a:rPr>
              <a:t>persistent currents </a:t>
            </a:r>
            <a:r>
              <a:rPr lang="en-US" sz="2400" dirty="0">
                <a:latin typeface="+mj-lt"/>
              </a:rPr>
              <a:t>flow for several years without signs of degrading).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1" y="228600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j-lt"/>
              </a:rPr>
              <a:t>3. </a:t>
            </a:r>
            <a:r>
              <a:rPr lang="en-US" sz="2400" b="1" dirty="0">
                <a:latin typeface="+mj-lt"/>
              </a:rPr>
              <a:t>Perfect </a:t>
            </a:r>
            <a:r>
              <a:rPr lang="en-US" sz="2400" b="1" dirty="0" smtClean="0">
                <a:latin typeface="+mj-lt"/>
              </a:rPr>
              <a:t>diamagnetism -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>
                <a:latin typeface="+mj-lt"/>
              </a:rPr>
              <a:t>A superconductor expels a</a:t>
            </a:r>
          </a:p>
          <a:p>
            <a:r>
              <a:rPr lang="en-US" sz="2400" dirty="0">
                <a:latin typeface="+mj-lt"/>
              </a:rPr>
              <a:t>weak magnetic field nearly completely from its interior</a:t>
            </a:r>
          </a:p>
          <a:p>
            <a:r>
              <a:rPr lang="en-US" sz="2400" dirty="0">
                <a:latin typeface="+mj-lt"/>
              </a:rPr>
              <a:t>(screening currents flow to compensate the field within a</a:t>
            </a:r>
          </a:p>
          <a:p>
            <a:r>
              <a:rPr lang="en-US" sz="2400" dirty="0">
                <a:latin typeface="+mj-lt"/>
              </a:rPr>
              <a:t>surface layer of a few 100 or 1000 A, and the field at the</a:t>
            </a:r>
          </a:p>
          <a:p>
            <a:r>
              <a:rPr lang="en-US" sz="2400" dirty="0">
                <a:latin typeface="+mj-lt"/>
              </a:rPr>
              <a:t>sample surface drops to zero over this layer</a:t>
            </a:r>
            <a:r>
              <a:rPr lang="en-US" sz="2400" dirty="0" smtClean="0">
                <a:latin typeface="+mj-lt"/>
              </a:rPr>
              <a:t>).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4. </a:t>
            </a:r>
            <a:r>
              <a:rPr lang="en-US" sz="2400" b="1" dirty="0">
                <a:latin typeface="+mj-lt"/>
              </a:rPr>
              <a:t>Energy </a:t>
            </a:r>
            <a:r>
              <a:rPr lang="en-US" sz="2400" b="1" dirty="0" smtClean="0">
                <a:latin typeface="+mj-lt"/>
              </a:rPr>
              <a:t>gap -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>
                <a:latin typeface="+mj-lt"/>
              </a:rPr>
              <a:t>Most thermodynamic properties of a superconductor</a:t>
            </a:r>
          </a:p>
          <a:p>
            <a:r>
              <a:rPr lang="en-US" sz="2400" dirty="0">
                <a:latin typeface="+mj-lt"/>
              </a:rPr>
              <a:t>are found to vary as e−/(</a:t>
            </a:r>
            <a:r>
              <a:rPr lang="en-US" sz="2400" dirty="0" err="1">
                <a:latin typeface="+mj-lt"/>
              </a:rPr>
              <a:t>kBT</a:t>
            </a:r>
            <a:r>
              <a:rPr lang="en-US" sz="2400" dirty="0">
                <a:latin typeface="+mj-lt"/>
              </a:rPr>
              <a:t>), indicating</a:t>
            </a:r>
          </a:p>
          <a:p>
            <a:r>
              <a:rPr lang="en-US" sz="2400" dirty="0">
                <a:latin typeface="+mj-lt"/>
              </a:rPr>
              <a:t>the existence of a gap, or energy interval with no allowed</a:t>
            </a:r>
          </a:p>
          <a:p>
            <a:r>
              <a:rPr lang="en-US" sz="2400" dirty="0" smtClean="0">
                <a:latin typeface="+mj-lt"/>
              </a:rPr>
              <a:t>Eigen energies</a:t>
            </a:r>
            <a:r>
              <a:rPr lang="en-US" sz="2400" dirty="0">
                <a:latin typeface="+mj-lt"/>
              </a:rPr>
              <a:t>, in the energy spectrum. Idea: when there</a:t>
            </a:r>
          </a:p>
          <a:p>
            <a:r>
              <a:rPr lang="en-US" sz="2400" dirty="0">
                <a:latin typeface="+mj-lt"/>
              </a:rPr>
              <a:t>is a gap, only an exponentially small number of particles</a:t>
            </a:r>
          </a:p>
          <a:p>
            <a:r>
              <a:rPr lang="en-US" sz="2400" dirty="0">
                <a:latin typeface="+mj-lt"/>
              </a:rPr>
              <a:t>have enough thermal energy to be promoted to the available</a:t>
            </a:r>
          </a:p>
          <a:p>
            <a:r>
              <a:rPr lang="en-US" sz="2400" dirty="0">
                <a:latin typeface="+mj-lt"/>
              </a:rPr>
              <a:t>unoccupied states above the gap. In addition, this gap</a:t>
            </a:r>
          </a:p>
          <a:p>
            <a:r>
              <a:rPr lang="en-US" sz="2400" dirty="0">
                <a:latin typeface="+mj-lt"/>
              </a:rPr>
              <a:t>is visible in electromagnetic absorption: send in a photon</a:t>
            </a:r>
          </a:p>
          <a:p>
            <a:r>
              <a:rPr lang="en-US" sz="2400" dirty="0">
                <a:latin typeface="+mj-lt"/>
              </a:rPr>
              <a:t>at low temperatures (strictly speaking, T = 0), and no</a:t>
            </a:r>
          </a:p>
          <a:p>
            <a:r>
              <a:rPr lang="en-US" sz="2400" dirty="0">
                <a:latin typeface="+mj-lt"/>
              </a:rPr>
              <a:t>absorption is possible </a:t>
            </a:r>
            <a:r>
              <a:rPr lang="en-US" sz="2400" dirty="0" smtClean="0">
                <a:latin typeface="+mj-lt"/>
              </a:rPr>
              <a:t>until </a:t>
            </a:r>
            <a:r>
              <a:rPr lang="en-US" sz="2400" dirty="0">
                <a:latin typeface="+mj-lt"/>
              </a:rPr>
              <a:t>the photon energy reaches </a:t>
            </a:r>
            <a:r>
              <a:rPr lang="en-US" sz="2400" dirty="0" smtClean="0">
                <a:latin typeface="+mj-lt"/>
              </a:rPr>
              <a:t>2</a:t>
            </a:r>
            <a:endParaRPr lang="en-US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533401"/>
            <a:ext cx="5638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j-lt"/>
              </a:rPr>
              <a:t>i.e. until the energy required to </a:t>
            </a:r>
            <a:r>
              <a:rPr lang="en-US" sz="2400" dirty="0" smtClean="0">
                <a:latin typeface="+mj-lt"/>
              </a:rPr>
              <a:t>break a    pair </a:t>
            </a:r>
            <a:r>
              <a:rPr lang="en-US" sz="2400" dirty="0">
                <a:latin typeface="+mj-lt"/>
              </a:rPr>
              <a:t>is available</a:t>
            </a:r>
            <a:r>
              <a:rPr lang="en-US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219200" y="1676401"/>
            <a:ext cx="6825908" cy="31085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+mj-lt"/>
              </a:rPr>
              <a:t>Effect of trapped magnetic flux</a:t>
            </a:r>
          </a:p>
          <a:p>
            <a:r>
              <a:rPr lang="en-US" sz="2400" dirty="0">
                <a:latin typeface="+mj-lt"/>
              </a:rPr>
              <a:t>Consider a ring made out of superconductive</a:t>
            </a:r>
          </a:p>
          <a:p>
            <a:r>
              <a:rPr lang="en-US" sz="2400" dirty="0">
                <a:latin typeface="+mj-lt"/>
              </a:rPr>
              <a:t>material.</a:t>
            </a:r>
          </a:p>
          <a:p>
            <a:r>
              <a:rPr lang="en-US" sz="2400" dirty="0">
                <a:latin typeface="+mj-lt"/>
              </a:rPr>
              <a:t>Perform the following thought experiment</a:t>
            </a:r>
            <a:r>
              <a:rPr lang="en-US" sz="2400" dirty="0" smtClean="0">
                <a:latin typeface="+mj-lt"/>
              </a:rPr>
              <a:t>: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1. At T&gt;</a:t>
            </a:r>
            <a:r>
              <a:rPr lang="en-US" sz="2400" dirty="0" err="1">
                <a:latin typeface="+mj-lt"/>
              </a:rPr>
              <a:t>Tc</a:t>
            </a:r>
            <a:r>
              <a:rPr lang="en-US" sz="2400" dirty="0">
                <a:latin typeface="+mj-lt"/>
              </a:rPr>
              <a:t> the material is normal state. When the</a:t>
            </a:r>
          </a:p>
          <a:p>
            <a:r>
              <a:rPr lang="en-US" sz="2400" dirty="0">
                <a:latin typeface="+mj-lt"/>
              </a:rPr>
              <a:t>external magnetic field is turned on, it penetrates</a:t>
            </a:r>
          </a:p>
          <a:p>
            <a:r>
              <a:rPr lang="en-US" sz="2400" dirty="0">
                <a:latin typeface="+mj-lt"/>
              </a:rPr>
              <a:t>through the ring.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4724400"/>
            <a:ext cx="4572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533401"/>
            <a:ext cx="66089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j-lt"/>
              </a:rPr>
              <a:t>2. Reduce the temperature so that T&lt;</a:t>
            </a:r>
            <a:r>
              <a:rPr lang="en-US" sz="2400" dirty="0" err="1">
                <a:latin typeface="+mj-lt"/>
              </a:rPr>
              <a:t>Tc</a:t>
            </a:r>
            <a:r>
              <a:rPr lang="en-US" sz="2400" dirty="0">
                <a:latin typeface="+mj-lt"/>
              </a:rPr>
              <a:t>.</a:t>
            </a:r>
          </a:p>
          <a:p>
            <a:endParaRPr lang="en-US" sz="2400" dirty="0" smtClean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3</a:t>
            </a:r>
            <a:r>
              <a:rPr lang="en-US" sz="2400" dirty="0">
                <a:latin typeface="+mj-lt"/>
              </a:rPr>
              <a:t>. Remove the external magnetic field.</a:t>
            </a:r>
          </a:p>
        </p:txBody>
      </p:sp>
      <p:sp>
        <p:nvSpPr>
          <p:cNvPr id="3" name="Rectangle 2"/>
          <p:cNvSpPr/>
          <p:nvPr/>
        </p:nvSpPr>
        <p:spPr>
          <a:xfrm>
            <a:off x="1143000" y="1828800"/>
            <a:ext cx="848507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j-lt"/>
              </a:rPr>
              <a:t>4. You discover that the magnetic field that was</a:t>
            </a:r>
          </a:p>
          <a:p>
            <a:r>
              <a:rPr lang="en-US" sz="2400" dirty="0">
                <a:latin typeface="+mj-lt"/>
              </a:rPr>
              <a:t>penetrating through the opening of the ring magnetic</a:t>
            </a:r>
          </a:p>
          <a:p>
            <a:r>
              <a:rPr lang="en-US" sz="2400" dirty="0">
                <a:latin typeface="+mj-lt"/>
              </a:rPr>
              <a:t>field remains there. The magnetic flux remains</a:t>
            </a:r>
          </a:p>
          <a:p>
            <a:r>
              <a:rPr lang="en-US" sz="2400" dirty="0">
                <a:latin typeface="+mj-lt"/>
              </a:rPr>
              <a:t>trapped in the ring opening.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6999" y="3581400"/>
            <a:ext cx="4114801" cy="291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43000" y="533400"/>
            <a:ext cx="708660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latin typeface="+mj-lt"/>
              </a:rPr>
              <a:t>Meissner</a:t>
            </a:r>
            <a:r>
              <a:rPr lang="en-US" sz="2800" b="1" dirty="0">
                <a:latin typeface="+mj-lt"/>
              </a:rPr>
              <a:t> effect</a:t>
            </a:r>
          </a:p>
          <a:p>
            <a:r>
              <a:rPr lang="en-US" sz="2400" b="1" i="1" dirty="0">
                <a:latin typeface="+mj-lt"/>
              </a:rPr>
              <a:t>expulsion of magnetic field from the interior of </a:t>
            </a:r>
            <a:r>
              <a:rPr lang="en-US" sz="2400" b="1" i="1" dirty="0" smtClean="0">
                <a:latin typeface="+mj-lt"/>
              </a:rPr>
              <a:t>the superconductor</a:t>
            </a:r>
            <a:endParaRPr lang="en-US" sz="2400" b="1" i="1" dirty="0">
              <a:latin typeface="+mj-lt"/>
            </a:endParaRPr>
          </a:p>
          <a:p>
            <a:r>
              <a:rPr lang="en-US" sz="2400" dirty="0">
                <a:latin typeface="+mj-lt"/>
              </a:rPr>
              <a:t>Thought experiment</a:t>
            </a:r>
          </a:p>
          <a:p>
            <a:r>
              <a:rPr lang="en-US" sz="2400" dirty="0">
                <a:latin typeface="+mj-lt"/>
              </a:rPr>
              <a:t>Consider a sphere made out of </a:t>
            </a:r>
            <a:r>
              <a:rPr lang="en-US" sz="2400" dirty="0" smtClean="0">
                <a:latin typeface="+mj-lt"/>
              </a:rPr>
              <a:t>superconductive material</a:t>
            </a:r>
            <a:r>
              <a:rPr lang="en-US" sz="2400" dirty="0">
                <a:latin typeface="+mj-lt"/>
              </a:rPr>
              <a:t>. At T&gt;</a:t>
            </a:r>
            <a:r>
              <a:rPr lang="en-US" sz="2400" dirty="0" err="1">
                <a:latin typeface="+mj-lt"/>
              </a:rPr>
              <a:t>Tc</a:t>
            </a:r>
            <a:r>
              <a:rPr lang="en-US" sz="2400" dirty="0">
                <a:latin typeface="+mj-lt"/>
              </a:rPr>
              <a:t> the material is in normal </a:t>
            </a:r>
            <a:r>
              <a:rPr lang="en-US" sz="2400" dirty="0" smtClean="0">
                <a:latin typeface="+mj-lt"/>
              </a:rPr>
              <a:t>state. When </a:t>
            </a:r>
            <a:r>
              <a:rPr lang="en-US" sz="2400" dirty="0">
                <a:latin typeface="+mj-lt"/>
              </a:rPr>
              <a:t>external magnetic field is turned on, the</a:t>
            </a:r>
          </a:p>
          <a:p>
            <a:r>
              <a:rPr lang="en-US" sz="2400" dirty="0">
                <a:latin typeface="+mj-lt"/>
              </a:rPr>
              <a:t>external magnetic field penetrates through </a:t>
            </a:r>
            <a:r>
              <a:rPr lang="en-US" sz="2400" dirty="0" smtClean="0">
                <a:latin typeface="+mj-lt"/>
              </a:rPr>
              <a:t>the material</a:t>
            </a:r>
            <a:r>
              <a:rPr lang="en-US" sz="2400" dirty="0">
                <a:latin typeface="+mj-lt"/>
              </a:rPr>
              <a:t>.</a:t>
            </a:r>
          </a:p>
          <a:p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4038600"/>
            <a:ext cx="5029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3256663</TotalTime>
  <Words>1746</Words>
  <Application>Microsoft Office PowerPoint</Application>
  <PresentationFormat>On-screen Show (4:3)</PresentationFormat>
  <Paragraphs>126</Paragraphs>
  <Slides>27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Flow</vt:lpstr>
      <vt:lpstr>Macro-Enabled Template</vt:lpstr>
      <vt:lpstr>           Super Conductivity</vt:lpstr>
      <vt:lpstr>Slide 2</vt:lpstr>
      <vt:lpstr>SuperConductivity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</vt:vector>
  </TitlesOfParts>
  <Company>INDIA : LUCKNOW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Shashank Mishra</dc:creator>
  <cp:lastModifiedBy>Shashank Mishra</cp:lastModifiedBy>
  <cp:revision>28</cp:revision>
  <dcterms:created xsi:type="dcterms:W3CDTF">2007-12-31T18:31:26Z</dcterms:created>
  <dcterms:modified xsi:type="dcterms:W3CDTF">2014-03-11T08:16:03Z</dcterms:modified>
</cp:coreProperties>
</file>